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8"/>
  </p:notesMasterIdLst>
  <p:sldIdLst>
    <p:sldId id="256" r:id="rId3"/>
    <p:sldId id="312" r:id="rId4"/>
    <p:sldId id="356" r:id="rId5"/>
    <p:sldId id="328" r:id="rId6"/>
    <p:sldId id="329" r:id="rId7"/>
    <p:sldId id="331" r:id="rId8"/>
    <p:sldId id="359" r:id="rId9"/>
    <p:sldId id="332" r:id="rId10"/>
    <p:sldId id="367" r:id="rId11"/>
    <p:sldId id="361" r:id="rId12"/>
    <p:sldId id="336" r:id="rId13"/>
    <p:sldId id="360" r:id="rId14"/>
    <p:sldId id="362" r:id="rId15"/>
    <p:sldId id="363" r:id="rId16"/>
    <p:sldId id="364" r:id="rId17"/>
    <p:sldId id="338" r:id="rId18"/>
    <p:sldId id="365" r:id="rId19"/>
    <p:sldId id="368" r:id="rId20"/>
    <p:sldId id="366" r:id="rId21"/>
    <p:sldId id="342" r:id="rId22"/>
    <p:sldId id="369" r:id="rId23"/>
    <p:sldId id="370" r:id="rId24"/>
    <p:sldId id="371" r:id="rId25"/>
    <p:sldId id="335"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388" r:id="rId42"/>
    <p:sldId id="387" r:id="rId43"/>
    <p:sldId id="357" r:id="rId44"/>
    <p:sldId id="358" r:id="rId45"/>
    <p:sldId id="389" r:id="rId46"/>
    <p:sldId id="323"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B4C7E7"/>
    <a:srgbClr val="D9CEFD"/>
    <a:srgbClr val="BFB2F7"/>
    <a:srgbClr val="CCA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79" autoAdjust="0"/>
    <p:restoredTop sz="79953" autoAdjust="0"/>
  </p:normalViewPr>
  <p:slideViewPr>
    <p:cSldViewPr snapToGrid="0">
      <p:cViewPr varScale="1">
        <p:scale>
          <a:sx n="92" d="100"/>
          <a:sy n="92" d="100"/>
        </p:scale>
        <p:origin x="996"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19668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355898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进入到具体的实验之前，先讲主框图</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198858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819772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401461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731971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468313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这里介绍数据集中常见的问题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172602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09324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45464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798853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446359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patchTST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51986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521572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801782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816967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848604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909806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615503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655298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289416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84429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这个问题在最后会解答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223747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132305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801462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559791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3338400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821793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993015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392555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207799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4047280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69627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813360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196973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708235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186975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297409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76867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11256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我需要给出数据清理前后的结果。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740319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248739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66940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82107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2025/1/2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160.png"/><Relationship Id="rId26" Type="http://schemas.openxmlformats.org/officeDocument/2006/relationships/image" Target="../media/image33.png"/><Relationship Id="rId3" Type="http://schemas.openxmlformats.org/officeDocument/2006/relationships/image" Target="../media/image16.png"/><Relationship Id="rId21" Type="http://schemas.openxmlformats.org/officeDocument/2006/relationships/image" Target="../media/image28.png"/><Relationship Id="rId34" Type="http://schemas.openxmlformats.org/officeDocument/2006/relationships/image" Target="../media/image41.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150.png"/><Relationship Id="rId25" Type="http://schemas.openxmlformats.org/officeDocument/2006/relationships/image" Target="../media/image32.svg"/><Relationship Id="rId33" Type="http://schemas.openxmlformats.org/officeDocument/2006/relationships/image" Target="../media/image40.png"/><Relationship Id="rId2" Type="http://schemas.openxmlformats.org/officeDocument/2006/relationships/notesSlide" Target="../notesSlides/notesSlide11.xml"/><Relationship Id="rId16" Type="http://schemas.openxmlformats.org/officeDocument/2006/relationships/image" Target="../media/image140.png"/><Relationship Id="rId20" Type="http://schemas.openxmlformats.org/officeDocument/2006/relationships/image" Target="../media/image28.png"/><Relationship Id="rId29" Type="http://schemas.openxmlformats.org/officeDocument/2006/relationships/image" Target="../media/image36.sv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1.png"/><Relationship Id="rId32" Type="http://schemas.openxmlformats.org/officeDocument/2006/relationships/image" Target="../media/image39.png"/><Relationship Id="rId5" Type="http://schemas.openxmlformats.org/officeDocument/2006/relationships/image" Target="../media/image18.png"/><Relationship Id="rId15" Type="http://schemas.openxmlformats.org/officeDocument/2006/relationships/image" Target="../media/image130.pn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23.png"/><Relationship Id="rId19" Type="http://schemas.openxmlformats.org/officeDocument/2006/relationships/image" Target="../media/image170.png"/><Relationship Id="rId31" Type="http://schemas.openxmlformats.org/officeDocument/2006/relationships/image" Target="../media/image38.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29.png"/><Relationship Id="rId27" Type="http://schemas.openxmlformats.org/officeDocument/2006/relationships/image" Target="../media/image34.svg"/><Relationship Id="rId30" Type="http://schemas.openxmlformats.org/officeDocument/2006/relationships/image" Target="../media/image37.png"/><Relationship Id="rId35" Type="http://schemas.openxmlformats.org/officeDocument/2006/relationships/image" Target="../media/image42.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2.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150.png"/><Relationship Id="rId3" Type="http://schemas.openxmlformats.org/officeDocument/2006/relationships/image" Target="../media/image6.png"/><Relationship Id="rId21" Type="http://schemas.openxmlformats.org/officeDocument/2006/relationships/image" Target="../media/image28.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140.png"/><Relationship Id="rId2" Type="http://schemas.openxmlformats.org/officeDocument/2006/relationships/notesSlide" Target="../notesSlides/notesSlide20.xml"/><Relationship Id="rId16" Type="http://schemas.openxmlformats.org/officeDocument/2006/relationships/image" Target="../media/image130.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microsoft.com/office/2007/relationships/hdphoto" Target="../media/hdphoto2.wdp"/><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160.png"/><Relationship Id="rId4" Type="http://schemas.openxmlformats.org/officeDocument/2006/relationships/image" Target="../media/image7.png"/><Relationship Id="rId9" Type="http://schemas.openxmlformats.org/officeDocument/2006/relationships/image" Target="../media/image21.png"/><Relationship Id="rId1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hdphoto" Target="../media/hdphoto2.wdp"/><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2.wdp"/><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2.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package" Target="../embeddings/Microsoft_Word_Document.docx"/><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2.wdp"/><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2.wdp"/><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2.wdp"/><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2.wdp"/><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4.png"/><Relationship Id="rId5" Type="http://schemas.microsoft.com/office/2007/relationships/hdphoto" Target="../media/hdphoto2.wdp"/><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2.wdp"/><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6.png"/><Relationship Id="rId5" Type="http://schemas.microsoft.com/office/2007/relationships/hdphoto" Target="../media/hdphoto2.wdp"/><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42.xml"/><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microsoft.com/office/2007/relationships/hdphoto" Target="../media/hdphoto2.wdp"/><Relationship Id="rId11" Type="http://schemas.openxmlformats.org/officeDocument/2006/relationships/image" Target="../media/image5.emf"/><Relationship Id="rId5" Type="http://schemas.openxmlformats.org/officeDocument/2006/relationships/image" Target="../media/image7.png"/><Relationship Id="rId10" Type="http://schemas.openxmlformats.org/officeDocument/2006/relationships/package" Target="../embeddings/Microsoft_Word_Document1.docx"/><Relationship Id="rId4" Type="http://schemas.openxmlformats.org/officeDocument/2006/relationships/image" Target="../media/image6.png"/><Relationship Id="rId9" Type="http://schemas.openxmlformats.org/officeDocument/2006/relationships/image" Target="../media/image60.png"/></Relationships>
</file>

<file path=ppt/slides/_rels/slide4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notesSlide" Target="../notesSlides/notesSlide43.xml"/><Relationship Id="rId7"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7.png"/><Relationship Id="rId10" Type="http://schemas.openxmlformats.org/officeDocument/2006/relationships/image" Target="../media/image62.emf"/><Relationship Id="rId4" Type="http://schemas.openxmlformats.org/officeDocument/2006/relationships/image" Target="../media/image6.png"/><Relationship Id="rId9" Type="http://schemas.openxmlformats.org/officeDocument/2006/relationships/package" Target="../embeddings/Microsoft_Word_Document3.docx"/></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860B1704-7B8D-4091-8174-03DBAF1F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5">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11" name="副标题 10">
            <a:extLst>
              <a:ext uri="{FF2B5EF4-FFF2-40B4-BE49-F238E27FC236}">
                <a16:creationId xmlns:a16="http://schemas.microsoft.com/office/drawing/2014/main" id="{A36B060E-633C-4291-9545-24E15FC14190}"/>
              </a:ext>
            </a:extLst>
          </p:cNvPr>
          <p:cNvSpPr>
            <a:spLocks noGrp="1"/>
          </p:cNvSpPr>
          <p:nvPr>
            <p:ph type="subTitle" idx="1"/>
          </p:nvPr>
        </p:nvSpPr>
        <p:spPr>
          <a:xfrm>
            <a:off x="1524000" y="3921015"/>
            <a:ext cx="9144000" cy="1655762"/>
          </a:xfrm>
        </p:spPr>
        <p:txBody>
          <a:bodyPr/>
          <a:lstStyle/>
          <a:p>
            <a:r>
              <a:rPr lang="zh-CN" altLang="en-US" dirty="0">
                <a:latin typeface="宋体" panose="02010600030101010101" pitchFamily="2" charset="-122"/>
                <a:ea typeface="宋体" panose="02010600030101010101" pitchFamily="2" charset="-122"/>
              </a:rPr>
              <a:t>游明东</a:t>
            </a:r>
          </a:p>
        </p:txBody>
      </p:sp>
      <p:sp>
        <p:nvSpPr>
          <p:cNvPr id="13" name="标题 12">
            <a:extLst>
              <a:ext uri="{FF2B5EF4-FFF2-40B4-BE49-F238E27FC236}">
                <a16:creationId xmlns:a16="http://schemas.microsoft.com/office/drawing/2014/main" id="{6BC6AB5A-7BF0-44D6-B5E1-AFA8C7047C73}"/>
              </a:ext>
            </a:extLst>
          </p:cNvPr>
          <p:cNvSpPr>
            <a:spLocks noGrp="1"/>
          </p:cNvSpPr>
          <p:nvPr>
            <p:ph type="ctrTitle"/>
          </p:nvPr>
        </p:nvSpPr>
        <p:spPr>
          <a:xfrm>
            <a:off x="1524000" y="1302246"/>
            <a:ext cx="9144000" cy="238760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基于未来发展趋势的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仓库活跃度计算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研究问题</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997839"/>
            <a:ext cx="8659906" cy="2862322"/>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研究方法概述可视化形式在下一张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ppt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有完整介绍。这里我将介绍我们的方法。</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在本节中，我们首先介绍本文的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research questions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。其次介绍了数据集详细的制作方法，之后对我们使用的模型和评估方法做了初步的介绍。我们的研究方法的概述如图</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所示。我们采集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上</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event data</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后，对原始数据进行清洗，包括异常值处理，数据平滑与放缩。接着我们利用时间序列预测模型结合开发者活动周期对每个活动指标进行预测，在获得仓库未来一段时间的活动指标后提取其中的平均值，结合我们提出的活跃度公式，最后得到一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仓库的活跃程度。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155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2EAA788-B0BF-4A7A-8562-61D2CF3526CC}"/>
              </a:ext>
            </a:extLst>
          </p:cNvPr>
          <p:cNvGrpSpPr/>
          <p:nvPr/>
        </p:nvGrpSpPr>
        <p:grpSpPr>
          <a:xfrm>
            <a:off x="4710458" y="6252078"/>
            <a:ext cx="2101388" cy="338554"/>
            <a:chOff x="5796742" y="5531427"/>
            <a:chExt cx="2101388" cy="338554"/>
          </a:xfrm>
        </p:grpSpPr>
        <p:sp>
          <p:nvSpPr>
            <p:cNvPr id="4" name="文本框 3">
              <a:extLst>
                <a:ext uri="{FF2B5EF4-FFF2-40B4-BE49-F238E27FC236}">
                  <a16:creationId xmlns:a16="http://schemas.microsoft.com/office/drawing/2014/main" id="{EFBFE92F-5331-47AC-8DC3-2E0EF7E914F6}"/>
                </a:ext>
              </a:extLst>
            </p:cNvPr>
            <p:cNvSpPr txBox="1"/>
            <p:nvPr/>
          </p:nvSpPr>
          <p:spPr>
            <a:xfrm>
              <a:off x="5796742" y="5531427"/>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      GitHub events data</a:t>
              </a:r>
              <a:endParaRPr lang="zh-CN" altLang="en-US" sz="1600" dirty="0">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EBDAA8AB-6236-4E25-853F-F58BD5189E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5020" y="5556396"/>
              <a:ext cx="288616" cy="288616"/>
            </a:xfrm>
            <a:prstGeom prst="rect">
              <a:avLst/>
            </a:prstGeom>
          </p:spPr>
        </p:pic>
      </p:grpSp>
      <p:sp>
        <p:nvSpPr>
          <p:cNvPr id="8" name="文本框 7">
            <a:extLst>
              <a:ext uri="{FF2B5EF4-FFF2-40B4-BE49-F238E27FC236}">
                <a16:creationId xmlns:a16="http://schemas.microsoft.com/office/drawing/2014/main" id="{BD041304-693B-4D47-974B-8968E6ACEF8D}"/>
              </a:ext>
            </a:extLst>
          </p:cNvPr>
          <p:cNvSpPr txBox="1"/>
          <p:nvPr/>
        </p:nvSpPr>
        <p:spPr>
          <a:xfrm>
            <a:off x="4719837" y="5239210"/>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Data </a:t>
            </a:r>
            <a:r>
              <a:rPr lang="en-US" altLang="zh-CN" sz="1600" dirty="0" err="1">
                <a:latin typeface="Times New Roman" panose="02020603050405020304" pitchFamily="18" charset="0"/>
                <a:cs typeface="Times New Roman" panose="02020603050405020304" pitchFamily="18" charset="0"/>
              </a:rPr>
              <a:t>ClearFlow</a:t>
            </a:r>
            <a:endParaRPr lang="zh-CN" altLang="en-US" sz="1600" dirty="0">
              <a:latin typeface="Times New Roman" panose="02020603050405020304" pitchFamily="18" charset="0"/>
              <a:cs typeface="Times New Roman" panose="02020603050405020304" pitchFamily="18" charset="0"/>
            </a:endParaRPr>
          </a:p>
        </p:txBody>
      </p:sp>
      <p:cxnSp>
        <p:nvCxnSpPr>
          <p:cNvPr id="83" name="直接箭头连接符 82">
            <a:extLst>
              <a:ext uri="{FF2B5EF4-FFF2-40B4-BE49-F238E27FC236}">
                <a16:creationId xmlns:a16="http://schemas.microsoft.com/office/drawing/2014/main" id="{1F1E8EFF-01DB-4F38-B112-9A6E3EE676D1}"/>
              </a:ext>
            </a:extLst>
          </p:cNvPr>
          <p:cNvCxnSpPr>
            <a:stCxn id="4" idx="0"/>
            <a:endCxn id="8" idx="2"/>
          </p:cNvCxnSpPr>
          <p:nvPr/>
        </p:nvCxnSpPr>
        <p:spPr>
          <a:xfrm flipV="1">
            <a:off x="5761152" y="5577764"/>
            <a:ext cx="9379" cy="674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EA7532F5-7761-458E-BDA3-EAC78825E313}"/>
              </a:ext>
            </a:extLst>
          </p:cNvPr>
          <p:cNvSpPr txBox="1"/>
          <p:nvPr/>
        </p:nvSpPr>
        <p:spPr>
          <a:xfrm>
            <a:off x="4716136" y="4375309"/>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Predictor</a:t>
            </a:r>
            <a:endParaRPr lang="zh-CN" altLang="en-US" sz="1600" dirty="0">
              <a:latin typeface="Times New Roman" panose="02020603050405020304" pitchFamily="18" charset="0"/>
              <a:cs typeface="Times New Roman" panose="02020603050405020304" pitchFamily="18" charset="0"/>
            </a:endParaRPr>
          </a:p>
        </p:txBody>
      </p:sp>
      <p:cxnSp>
        <p:nvCxnSpPr>
          <p:cNvPr id="86" name="直接箭头连接符 85">
            <a:extLst>
              <a:ext uri="{FF2B5EF4-FFF2-40B4-BE49-F238E27FC236}">
                <a16:creationId xmlns:a16="http://schemas.microsoft.com/office/drawing/2014/main" id="{E38BF3FC-44F8-49CA-A495-3C3AA2219145}"/>
              </a:ext>
            </a:extLst>
          </p:cNvPr>
          <p:cNvCxnSpPr>
            <a:stCxn id="8" idx="0"/>
            <a:endCxn id="84" idx="2"/>
          </p:cNvCxnSpPr>
          <p:nvPr/>
        </p:nvCxnSpPr>
        <p:spPr>
          <a:xfrm flipH="1" flipV="1">
            <a:off x="5766830" y="4713863"/>
            <a:ext cx="3701" cy="5253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F117C115-4586-456E-A253-825F91DBEE1A}"/>
              </a:ext>
            </a:extLst>
          </p:cNvPr>
          <p:cNvSpPr txBox="1"/>
          <p:nvPr/>
        </p:nvSpPr>
        <p:spPr>
          <a:xfrm>
            <a:off x="4710458" y="3437598"/>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Predict data</a:t>
            </a:r>
            <a:endParaRPr lang="zh-CN" altLang="en-US" sz="1600" dirty="0">
              <a:latin typeface="Times New Roman" panose="02020603050405020304" pitchFamily="18" charset="0"/>
              <a:cs typeface="Times New Roman" panose="02020603050405020304" pitchFamily="18" charset="0"/>
            </a:endParaRPr>
          </a:p>
        </p:txBody>
      </p:sp>
      <p:cxnSp>
        <p:nvCxnSpPr>
          <p:cNvPr id="93" name="直接箭头连接符 92">
            <a:extLst>
              <a:ext uri="{FF2B5EF4-FFF2-40B4-BE49-F238E27FC236}">
                <a16:creationId xmlns:a16="http://schemas.microsoft.com/office/drawing/2014/main" id="{1C63F348-D56A-4E83-8CD0-7575A9CEEA99}"/>
              </a:ext>
            </a:extLst>
          </p:cNvPr>
          <p:cNvCxnSpPr>
            <a:stCxn id="84" idx="0"/>
            <a:endCxn id="90" idx="2"/>
          </p:cNvCxnSpPr>
          <p:nvPr/>
        </p:nvCxnSpPr>
        <p:spPr>
          <a:xfrm flipH="1" flipV="1">
            <a:off x="5761152" y="3776152"/>
            <a:ext cx="5678" cy="5991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B7CDAA81-52A4-46EE-8243-6D5C4378767F}"/>
              </a:ext>
            </a:extLst>
          </p:cNvPr>
          <p:cNvSpPr txBox="1"/>
          <p:nvPr/>
        </p:nvSpPr>
        <p:spPr>
          <a:xfrm>
            <a:off x="4704297" y="2162452"/>
            <a:ext cx="2101388" cy="584775"/>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Repository</a:t>
            </a:r>
          </a:p>
          <a:p>
            <a:pPr algn="ctr"/>
            <a:r>
              <a:rPr lang="en-US" altLang="zh-CN" sz="1600" dirty="0">
                <a:latin typeface="Times New Roman" panose="02020603050405020304" pitchFamily="18" charset="0"/>
                <a:cs typeface="Times New Roman" panose="02020603050405020304" pitchFamily="18" charset="0"/>
              </a:rPr>
              <a:t>activity score</a:t>
            </a:r>
            <a:endParaRPr lang="zh-CN" altLang="en-US" sz="1600" dirty="0">
              <a:latin typeface="Times New Roman" panose="02020603050405020304" pitchFamily="18" charset="0"/>
              <a:cs typeface="Times New Roman" panose="02020603050405020304" pitchFamily="18" charset="0"/>
            </a:endParaRPr>
          </a:p>
        </p:txBody>
      </p:sp>
      <p:cxnSp>
        <p:nvCxnSpPr>
          <p:cNvPr id="98" name="直接箭头连接符 97">
            <a:extLst>
              <a:ext uri="{FF2B5EF4-FFF2-40B4-BE49-F238E27FC236}">
                <a16:creationId xmlns:a16="http://schemas.microsoft.com/office/drawing/2014/main" id="{F049C790-70BE-4D7E-965F-2BBE5D46DE8B}"/>
              </a:ext>
            </a:extLst>
          </p:cNvPr>
          <p:cNvCxnSpPr>
            <a:stCxn id="90" idx="0"/>
            <a:endCxn id="96" idx="2"/>
          </p:cNvCxnSpPr>
          <p:nvPr/>
        </p:nvCxnSpPr>
        <p:spPr>
          <a:xfrm flipH="1" flipV="1">
            <a:off x="5754991" y="2747227"/>
            <a:ext cx="6161" cy="690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AB5FC096-6312-4BFE-A93C-1FD819049977}"/>
              </a:ext>
            </a:extLst>
          </p:cNvPr>
          <p:cNvGrpSpPr/>
          <p:nvPr/>
        </p:nvGrpSpPr>
        <p:grpSpPr>
          <a:xfrm>
            <a:off x="7138432" y="2460822"/>
            <a:ext cx="1803308" cy="4155639"/>
            <a:chOff x="7237709" y="3388471"/>
            <a:chExt cx="1803308" cy="3310342"/>
          </a:xfrm>
        </p:grpSpPr>
        <p:grpSp>
          <p:nvGrpSpPr>
            <p:cNvPr id="195" name="组合 194">
              <a:extLst>
                <a:ext uri="{FF2B5EF4-FFF2-40B4-BE49-F238E27FC236}">
                  <a16:creationId xmlns:a16="http://schemas.microsoft.com/office/drawing/2014/main" id="{F882A460-5266-414E-8440-E827170A9942}"/>
                </a:ext>
              </a:extLst>
            </p:cNvPr>
            <p:cNvGrpSpPr/>
            <p:nvPr/>
          </p:nvGrpSpPr>
          <p:grpSpPr>
            <a:xfrm>
              <a:off x="7293042" y="3447321"/>
              <a:ext cx="1673224" cy="3227809"/>
              <a:chOff x="7534197" y="3452534"/>
              <a:chExt cx="1673224" cy="3227809"/>
            </a:xfrm>
          </p:grpSpPr>
          <p:sp>
            <p:nvSpPr>
              <p:cNvPr id="150" name="文本框 149">
                <a:extLst>
                  <a:ext uri="{FF2B5EF4-FFF2-40B4-BE49-F238E27FC236}">
                    <a16:creationId xmlns:a16="http://schemas.microsoft.com/office/drawing/2014/main" id="{C0F9F103-E9D0-4DAC-8103-0503AA09CF3C}"/>
                  </a:ext>
                </a:extLst>
              </p:cNvPr>
              <p:cNvSpPr txBox="1"/>
              <p:nvPr/>
            </p:nvSpPr>
            <p:spPr>
              <a:xfrm>
                <a:off x="7734472" y="6449511"/>
                <a:ext cx="131716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x</a:t>
                </a:r>
                <a:r>
                  <a:rPr lang="en-US" altLang="zh-CN" sz="900" baseline="30000" dirty="0">
                    <a:latin typeface="Times New Roman" panose="02020603050405020304" pitchFamily="18" charset="0"/>
                    <a:cs typeface="Times New Roman" panose="02020603050405020304" pitchFamily="18" charset="0"/>
                  </a:rPr>
                  <a:t>(</a:t>
                </a:r>
                <a:r>
                  <a:rPr lang="zh-CN" altLang="en-US" sz="900" baseline="30000" dirty="0">
                    <a:latin typeface="Times New Roman" panose="02020603050405020304" pitchFamily="18" charset="0"/>
                    <a:cs typeface="Times New Roman" panose="02020603050405020304" pitchFamily="18" charset="0"/>
                  </a:rPr>
                  <a:t>𝑖</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 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p:grpSp>
            <p:nvGrpSpPr>
              <p:cNvPr id="153" name="组合 152">
                <a:extLst>
                  <a:ext uri="{FF2B5EF4-FFF2-40B4-BE49-F238E27FC236}">
                    <a16:creationId xmlns:a16="http://schemas.microsoft.com/office/drawing/2014/main" id="{7405286C-445A-4D27-B6AB-48242FEA93B8}"/>
                  </a:ext>
                </a:extLst>
              </p:cNvPr>
              <p:cNvGrpSpPr/>
              <p:nvPr/>
            </p:nvGrpSpPr>
            <p:grpSpPr>
              <a:xfrm>
                <a:off x="7534197" y="3452534"/>
                <a:ext cx="1673224" cy="2965412"/>
                <a:chOff x="7617289" y="3452534"/>
                <a:chExt cx="1673224" cy="2965412"/>
              </a:xfrm>
            </p:grpSpPr>
            <p:grpSp>
              <p:nvGrpSpPr>
                <p:cNvPr id="149" name="组合 148">
                  <a:extLst>
                    <a:ext uri="{FF2B5EF4-FFF2-40B4-BE49-F238E27FC236}">
                      <a16:creationId xmlns:a16="http://schemas.microsoft.com/office/drawing/2014/main" id="{6965DF47-BD2E-4252-9D52-87B006233B9D}"/>
                    </a:ext>
                  </a:extLst>
                </p:cNvPr>
                <p:cNvGrpSpPr/>
                <p:nvPr/>
              </p:nvGrpSpPr>
              <p:grpSpPr>
                <a:xfrm>
                  <a:off x="7617289" y="3666282"/>
                  <a:ext cx="1673224" cy="2751664"/>
                  <a:chOff x="7610475" y="3979336"/>
                  <a:chExt cx="1673224" cy="2751664"/>
                </a:xfrm>
              </p:grpSpPr>
              <p:sp>
                <p:nvSpPr>
                  <p:cNvPr id="111" name="文本框 110">
                    <a:extLst>
                      <a:ext uri="{FF2B5EF4-FFF2-40B4-BE49-F238E27FC236}">
                        <a16:creationId xmlns:a16="http://schemas.microsoft.com/office/drawing/2014/main" id="{64C8224F-BEB7-4AFE-9A99-2F4047EC6D33}"/>
                      </a:ext>
                    </a:extLst>
                  </p:cNvPr>
                  <p:cNvSpPr txBox="1"/>
                  <p:nvPr/>
                </p:nvSpPr>
                <p:spPr>
                  <a:xfrm>
                    <a:off x="7733183" y="5224945"/>
                    <a:ext cx="1477248" cy="230832"/>
                  </a:xfrm>
                  <a:prstGeom prst="rect">
                    <a:avLst/>
                  </a:prstGeom>
                  <a:solidFill>
                    <a:schemeClr val="accent4">
                      <a:lumMod val="40000"/>
                      <a:lumOff val="60000"/>
                    </a:schemeClr>
                  </a:solidFill>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 Transformer Backbone</a:t>
                    </a:r>
                    <a:endParaRPr lang="zh-CN" altLang="en-US" sz="900" dirty="0">
                      <a:latin typeface="Times New Roman" panose="02020603050405020304" pitchFamily="18" charset="0"/>
                      <a:cs typeface="Times New Roman" panose="02020603050405020304" pitchFamily="18" charset="0"/>
                    </a:endParaRPr>
                  </a:p>
                </p:txBody>
              </p:sp>
              <p:grpSp>
                <p:nvGrpSpPr>
                  <p:cNvPr id="128" name="组合 127">
                    <a:extLst>
                      <a:ext uri="{FF2B5EF4-FFF2-40B4-BE49-F238E27FC236}">
                        <a16:creationId xmlns:a16="http://schemas.microsoft.com/office/drawing/2014/main" id="{8D056FA7-2458-4012-ACCA-FBAF6B64FC8C}"/>
                      </a:ext>
                    </a:extLst>
                  </p:cNvPr>
                  <p:cNvGrpSpPr/>
                  <p:nvPr/>
                </p:nvGrpSpPr>
                <p:grpSpPr>
                  <a:xfrm>
                    <a:off x="7610475" y="5718175"/>
                    <a:ext cx="1673224" cy="1012825"/>
                    <a:chOff x="7610475" y="5718175"/>
                    <a:chExt cx="1673224" cy="1012825"/>
                  </a:xfrm>
                </p:grpSpPr>
                <p:pic>
                  <p:nvPicPr>
                    <p:cNvPr id="101" name="图片 100">
                      <a:extLst>
                        <a:ext uri="{FF2B5EF4-FFF2-40B4-BE49-F238E27FC236}">
                          <a16:creationId xmlns:a16="http://schemas.microsoft.com/office/drawing/2014/main" id="{F78555C6-9957-47C6-B217-1A29BD21E6BD}"/>
                        </a:ext>
                      </a:extLst>
                    </p:cNvPr>
                    <p:cNvPicPr>
                      <a:picLocks noChangeAspect="1"/>
                    </p:cNvPicPr>
                    <p:nvPr/>
                  </p:nvPicPr>
                  <p:blipFill>
                    <a:blip r:embed="rId5"/>
                    <a:stretch>
                      <a:fillRect/>
                    </a:stretch>
                  </p:blipFill>
                  <p:spPr>
                    <a:xfrm rot="16200000">
                      <a:off x="7399856" y="6124907"/>
                      <a:ext cx="874920" cy="166078"/>
                    </a:xfrm>
                    <a:prstGeom prst="rect">
                      <a:avLst/>
                    </a:prstGeom>
                    <a:ln w="3175">
                      <a:solidFill>
                        <a:schemeClr val="tx1"/>
                      </a:solidFill>
                    </a:ln>
                  </p:spPr>
                </p:pic>
                <p:pic>
                  <p:nvPicPr>
                    <p:cNvPr id="103" name="图片 102">
                      <a:extLst>
                        <a:ext uri="{FF2B5EF4-FFF2-40B4-BE49-F238E27FC236}">
                          <a16:creationId xmlns:a16="http://schemas.microsoft.com/office/drawing/2014/main" id="{A8859CE0-B948-42FD-A602-DF3D40C0B530}"/>
                        </a:ext>
                      </a:extLst>
                    </p:cNvPr>
                    <p:cNvPicPr>
                      <a:picLocks noChangeAspect="1"/>
                    </p:cNvPicPr>
                    <p:nvPr/>
                  </p:nvPicPr>
                  <p:blipFill>
                    <a:blip r:embed="rId6"/>
                    <a:stretch>
                      <a:fillRect/>
                    </a:stretch>
                  </p:blipFill>
                  <p:spPr>
                    <a:xfrm rot="16200000">
                      <a:off x="8034742" y="6124907"/>
                      <a:ext cx="874921" cy="166077"/>
                    </a:xfrm>
                    <a:prstGeom prst="rect">
                      <a:avLst/>
                    </a:prstGeom>
                    <a:ln w="3175">
                      <a:solidFill>
                        <a:schemeClr val="tx1"/>
                      </a:solidFill>
                    </a:ln>
                  </p:spPr>
                </p:pic>
                <p:pic>
                  <p:nvPicPr>
                    <p:cNvPr id="105" name="图片 104">
                      <a:extLst>
                        <a:ext uri="{FF2B5EF4-FFF2-40B4-BE49-F238E27FC236}">
                          <a16:creationId xmlns:a16="http://schemas.microsoft.com/office/drawing/2014/main" id="{BD41B2CB-3E3E-4940-9763-5EE8DF3FB3FB}"/>
                        </a:ext>
                      </a:extLst>
                    </p:cNvPr>
                    <p:cNvPicPr>
                      <a:picLocks noChangeAspect="1"/>
                    </p:cNvPicPr>
                    <p:nvPr/>
                  </p:nvPicPr>
                  <p:blipFill>
                    <a:blip r:embed="rId7"/>
                    <a:stretch>
                      <a:fillRect/>
                    </a:stretch>
                  </p:blipFill>
                  <p:spPr>
                    <a:xfrm rot="16200000">
                      <a:off x="8669627" y="6124906"/>
                      <a:ext cx="874922" cy="166078"/>
                    </a:xfrm>
                    <a:prstGeom prst="rect">
                      <a:avLst/>
                    </a:prstGeom>
                    <a:ln w="3175">
                      <a:solidFill>
                        <a:schemeClr val="tx1"/>
                      </a:solidFill>
                    </a:ln>
                  </p:spPr>
                </p:pic>
                <p:pic>
                  <p:nvPicPr>
                    <p:cNvPr id="107" name="图片 106">
                      <a:extLst>
                        <a:ext uri="{FF2B5EF4-FFF2-40B4-BE49-F238E27FC236}">
                          <a16:creationId xmlns:a16="http://schemas.microsoft.com/office/drawing/2014/main" id="{77DDE351-9846-4988-86EE-A05121BF3501}"/>
                        </a:ext>
                      </a:extLst>
                    </p:cNvPr>
                    <p:cNvPicPr>
                      <a:picLocks noChangeAspect="1"/>
                    </p:cNvPicPr>
                    <p:nvPr/>
                  </p:nvPicPr>
                  <p:blipFill>
                    <a:blip r:embed="rId8"/>
                    <a:stretch>
                      <a:fillRect/>
                    </a:stretch>
                  </p:blipFill>
                  <p:spPr>
                    <a:xfrm rot="16200000">
                      <a:off x="8352184" y="6124906"/>
                      <a:ext cx="874922" cy="166078"/>
                    </a:xfrm>
                    <a:prstGeom prst="rect">
                      <a:avLst/>
                    </a:prstGeom>
                    <a:ln w="3175">
                      <a:solidFill>
                        <a:schemeClr val="tx1"/>
                      </a:solidFill>
                    </a:ln>
                  </p:spPr>
                </p:pic>
                <p:pic>
                  <p:nvPicPr>
                    <p:cNvPr id="109" name="图片 108">
                      <a:extLst>
                        <a:ext uri="{FF2B5EF4-FFF2-40B4-BE49-F238E27FC236}">
                          <a16:creationId xmlns:a16="http://schemas.microsoft.com/office/drawing/2014/main" id="{FED88AFE-DDA5-4B8D-9243-E1AE0969E232}"/>
                        </a:ext>
                      </a:extLst>
                    </p:cNvPr>
                    <p:cNvPicPr>
                      <a:picLocks noChangeAspect="1"/>
                    </p:cNvPicPr>
                    <p:nvPr/>
                  </p:nvPicPr>
                  <p:blipFill>
                    <a:blip r:embed="rId9"/>
                    <a:stretch>
                      <a:fillRect/>
                    </a:stretch>
                  </p:blipFill>
                  <p:spPr>
                    <a:xfrm rot="16200000">
                      <a:off x="7717298" y="6124906"/>
                      <a:ext cx="874921" cy="166078"/>
                    </a:xfrm>
                    <a:prstGeom prst="rect">
                      <a:avLst/>
                    </a:prstGeom>
                    <a:ln w="3175">
                      <a:solidFill>
                        <a:schemeClr val="tx1"/>
                      </a:solidFill>
                    </a:ln>
                  </p:spPr>
                </p:pic>
                <p:sp>
                  <p:nvSpPr>
                    <p:cNvPr id="112" name="矩形: 圆角 111">
                      <a:extLst>
                        <a:ext uri="{FF2B5EF4-FFF2-40B4-BE49-F238E27FC236}">
                          <a16:creationId xmlns:a16="http://schemas.microsoft.com/office/drawing/2014/main" id="{1966802C-20B6-4355-9668-A1F704AE1C8D}"/>
                        </a:ext>
                      </a:extLst>
                    </p:cNvPr>
                    <p:cNvSpPr/>
                    <p:nvPr/>
                  </p:nvSpPr>
                  <p:spPr>
                    <a:xfrm>
                      <a:off x="7610475" y="5718175"/>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5" name="直接箭头连接符 114">
                    <a:extLst>
                      <a:ext uri="{FF2B5EF4-FFF2-40B4-BE49-F238E27FC236}">
                        <a16:creationId xmlns:a16="http://schemas.microsoft.com/office/drawing/2014/main" id="{8BD21439-C7A0-47A0-A6EE-37A9BEF16F75}"/>
                      </a:ext>
                    </a:extLst>
                  </p:cNvPr>
                  <p:cNvCxnSpPr>
                    <a:cxnSpLocks/>
                  </p:cNvCxnSpPr>
                  <p:nvPr/>
                </p:nvCxnSpPr>
                <p:spPr>
                  <a:xfrm flipV="1">
                    <a:off x="7832056" y="545577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0758AEC1-CB46-4F54-9896-D79DD1C8B41A}"/>
                      </a:ext>
                    </a:extLst>
                  </p:cNvPr>
                  <p:cNvCxnSpPr>
                    <a:cxnSpLocks/>
                    <a:stCxn id="109" idx="3"/>
                  </p:cNvCxnSpPr>
                  <p:nvPr/>
                </p:nvCxnSpPr>
                <p:spPr>
                  <a:xfrm flipV="1">
                    <a:off x="8154759" y="5455775"/>
                    <a:ext cx="1"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C68BF3A9-DD1E-42FC-A65D-6BBE6CE0DE38}"/>
                      </a:ext>
                    </a:extLst>
                  </p:cNvPr>
                  <p:cNvCxnSpPr>
                    <a:cxnSpLocks/>
                    <a:stCxn id="103" idx="3"/>
                    <a:endCxn id="111" idx="2"/>
                  </p:cNvCxnSpPr>
                  <p:nvPr/>
                </p:nvCxnSpPr>
                <p:spPr>
                  <a:xfrm flipH="1" flipV="1">
                    <a:off x="8471807" y="5455777"/>
                    <a:ext cx="396" cy="314708"/>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4E604F2E-C351-4BE1-B319-973C4A8655D7}"/>
                      </a:ext>
                    </a:extLst>
                  </p:cNvPr>
                  <p:cNvCxnSpPr>
                    <a:stCxn id="107" idx="3"/>
                  </p:cNvCxnSpPr>
                  <p:nvPr/>
                </p:nvCxnSpPr>
                <p:spPr>
                  <a:xfrm flipV="1">
                    <a:off x="8789645" y="5455775"/>
                    <a:ext cx="0" cy="314709"/>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8BCC9B9C-C98D-47AF-A3F3-6162BFA6B2E0}"/>
                      </a:ext>
                    </a:extLst>
                  </p:cNvPr>
                  <p:cNvCxnSpPr>
                    <a:stCxn id="105" idx="3"/>
                  </p:cNvCxnSpPr>
                  <p:nvPr/>
                </p:nvCxnSpPr>
                <p:spPr>
                  <a:xfrm flipV="1">
                    <a:off x="9107088" y="5455775"/>
                    <a:ext cx="0" cy="314709"/>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130" name="图片 129">
                    <a:extLst>
                      <a:ext uri="{FF2B5EF4-FFF2-40B4-BE49-F238E27FC236}">
                        <a16:creationId xmlns:a16="http://schemas.microsoft.com/office/drawing/2014/main" id="{2C63BAB7-717A-4E02-B505-00B7BCBD2175}"/>
                      </a:ext>
                    </a:extLst>
                  </p:cNvPr>
                  <p:cNvPicPr>
                    <a:picLocks noChangeAspect="1"/>
                  </p:cNvPicPr>
                  <p:nvPr/>
                </p:nvPicPr>
                <p:blipFill>
                  <a:blip r:embed="rId10"/>
                  <a:stretch>
                    <a:fillRect/>
                  </a:stretch>
                </p:blipFill>
                <p:spPr>
                  <a:xfrm rot="16200000">
                    <a:off x="7394250" y="4385092"/>
                    <a:ext cx="874922" cy="171764"/>
                  </a:xfrm>
                  <a:prstGeom prst="rect">
                    <a:avLst/>
                  </a:prstGeom>
                  <a:ln w="3175">
                    <a:solidFill>
                      <a:schemeClr val="tx1"/>
                    </a:solidFill>
                  </a:ln>
                </p:spPr>
              </p:pic>
              <p:pic>
                <p:nvPicPr>
                  <p:cNvPr id="132" name="图片 131">
                    <a:extLst>
                      <a:ext uri="{FF2B5EF4-FFF2-40B4-BE49-F238E27FC236}">
                        <a16:creationId xmlns:a16="http://schemas.microsoft.com/office/drawing/2014/main" id="{C89C660A-4829-45FA-BCE7-084B3C80CA8F}"/>
                      </a:ext>
                    </a:extLst>
                  </p:cNvPr>
                  <p:cNvPicPr>
                    <a:picLocks noChangeAspect="1"/>
                  </p:cNvPicPr>
                  <p:nvPr/>
                </p:nvPicPr>
                <p:blipFill>
                  <a:blip r:embed="rId11"/>
                  <a:stretch>
                    <a:fillRect/>
                  </a:stretch>
                </p:blipFill>
                <p:spPr>
                  <a:xfrm rot="16200000">
                    <a:off x="7712788" y="4385091"/>
                    <a:ext cx="874922" cy="171764"/>
                  </a:xfrm>
                  <a:prstGeom prst="rect">
                    <a:avLst/>
                  </a:prstGeom>
                  <a:ln w="3175">
                    <a:solidFill>
                      <a:schemeClr val="tx1"/>
                    </a:solidFill>
                  </a:ln>
                </p:spPr>
              </p:pic>
              <p:pic>
                <p:nvPicPr>
                  <p:cNvPr id="136" name="图片 135">
                    <a:extLst>
                      <a:ext uri="{FF2B5EF4-FFF2-40B4-BE49-F238E27FC236}">
                        <a16:creationId xmlns:a16="http://schemas.microsoft.com/office/drawing/2014/main" id="{AC5FB24E-2B3A-4F6C-AE2F-62D90F4E9B85}"/>
                      </a:ext>
                    </a:extLst>
                  </p:cNvPr>
                  <p:cNvPicPr>
                    <a:picLocks noChangeAspect="1"/>
                  </p:cNvPicPr>
                  <p:nvPr/>
                </p:nvPicPr>
                <p:blipFill>
                  <a:blip r:embed="rId12"/>
                  <a:stretch>
                    <a:fillRect/>
                  </a:stretch>
                </p:blipFill>
                <p:spPr>
                  <a:xfrm rot="16200000">
                    <a:off x="8031870" y="4386891"/>
                    <a:ext cx="874922" cy="171765"/>
                  </a:xfrm>
                  <a:prstGeom prst="rect">
                    <a:avLst/>
                  </a:prstGeom>
                  <a:ln w="3175">
                    <a:solidFill>
                      <a:schemeClr val="tx1"/>
                    </a:solidFill>
                  </a:ln>
                </p:spPr>
              </p:pic>
              <p:pic>
                <p:nvPicPr>
                  <p:cNvPr id="138" name="图片 137">
                    <a:extLst>
                      <a:ext uri="{FF2B5EF4-FFF2-40B4-BE49-F238E27FC236}">
                        <a16:creationId xmlns:a16="http://schemas.microsoft.com/office/drawing/2014/main" id="{DB207B63-5FBF-475A-912D-2DD9B9F84FCC}"/>
                      </a:ext>
                    </a:extLst>
                  </p:cNvPr>
                  <p:cNvPicPr>
                    <a:picLocks noChangeAspect="1"/>
                  </p:cNvPicPr>
                  <p:nvPr/>
                </p:nvPicPr>
                <p:blipFill>
                  <a:blip r:embed="rId13"/>
                  <a:stretch>
                    <a:fillRect/>
                  </a:stretch>
                </p:blipFill>
                <p:spPr>
                  <a:xfrm rot="5400000">
                    <a:off x="8349364" y="4385090"/>
                    <a:ext cx="874925" cy="171765"/>
                  </a:xfrm>
                  <a:prstGeom prst="rect">
                    <a:avLst/>
                  </a:prstGeom>
                  <a:ln w="3175">
                    <a:solidFill>
                      <a:schemeClr val="tx1"/>
                    </a:solidFill>
                  </a:ln>
                </p:spPr>
              </p:pic>
              <p:pic>
                <p:nvPicPr>
                  <p:cNvPr id="140" name="图片 139">
                    <a:extLst>
                      <a:ext uri="{FF2B5EF4-FFF2-40B4-BE49-F238E27FC236}">
                        <a16:creationId xmlns:a16="http://schemas.microsoft.com/office/drawing/2014/main" id="{1223B652-95CB-45C0-BFD8-F91C045F1024}"/>
                      </a:ext>
                    </a:extLst>
                  </p:cNvPr>
                  <p:cNvPicPr>
                    <a:picLocks noChangeAspect="1"/>
                  </p:cNvPicPr>
                  <p:nvPr/>
                </p:nvPicPr>
                <p:blipFill>
                  <a:blip r:embed="rId14"/>
                  <a:stretch>
                    <a:fillRect/>
                  </a:stretch>
                </p:blipFill>
                <p:spPr>
                  <a:xfrm rot="16200000">
                    <a:off x="8666783" y="4386890"/>
                    <a:ext cx="874925" cy="171764"/>
                  </a:xfrm>
                  <a:prstGeom prst="rect">
                    <a:avLst/>
                  </a:prstGeom>
                  <a:ln w="3175">
                    <a:solidFill>
                      <a:schemeClr val="tx1"/>
                    </a:solidFill>
                  </a:ln>
                </p:spPr>
              </p:pic>
              <p:cxnSp>
                <p:nvCxnSpPr>
                  <p:cNvPr id="142" name="直接箭头连接符 141">
                    <a:extLst>
                      <a:ext uri="{FF2B5EF4-FFF2-40B4-BE49-F238E27FC236}">
                        <a16:creationId xmlns:a16="http://schemas.microsoft.com/office/drawing/2014/main" id="{8F121E5D-C34F-43DA-A205-5F4F47EC02AC}"/>
                      </a:ext>
                    </a:extLst>
                  </p:cNvPr>
                  <p:cNvCxnSpPr>
                    <a:cxnSpLocks/>
                  </p:cNvCxnSpPr>
                  <p:nvPr/>
                </p:nvCxnSpPr>
                <p:spPr>
                  <a:xfrm flipV="1">
                    <a:off x="7831387"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6BC2CC84-AD89-49F5-976E-41A1207E0A33}"/>
                      </a:ext>
                    </a:extLst>
                  </p:cNvPr>
                  <p:cNvCxnSpPr>
                    <a:cxnSpLocks/>
                  </p:cNvCxnSpPr>
                  <p:nvPr/>
                </p:nvCxnSpPr>
                <p:spPr>
                  <a:xfrm flipV="1">
                    <a:off x="8152834"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07AEF666-00B6-4394-B32C-580169365C94}"/>
                      </a:ext>
                    </a:extLst>
                  </p:cNvPr>
                  <p:cNvCxnSpPr>
                    <a:cxnSpLocks/>
                  </p:cNvCxnSpPr>
                  <p:nvPr/>
                </p:nvCxnSpPr>
                <p:spPr>
                  <a:xfrm flipV="1">
                    <a:off x="8469331"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43B7BAB4-3289-4902-8BE8-45007CCA41B4}"/>
                      </a:ext>
                    </a:extLst>
                  </p:cNvPr>
                  <p:cNvCxnSpPr>
                    <a:cxnSpLocks/>
                  </p:cNvCxnSpPr>
                  <p:nvPr/>
                </p:nvCxnSpPr>
                <p:spPr>
                  <a:xfrm flipV="1">
                    <a:off x="8789250"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2F6EFAF9-4D4E-455E-8172-0CAEA847D7D1}"/>
                      </a:ext>
                    </a:extLst>
                  </p:cNvPr>
                  <p:cNvCxnSpPr>
                    <a:cxnSpLocks/>
                  </p:cNvCxnSpPr>
                  <p:nvPr/>
                </p:nvCxnSpPr>
                <p:spPr>
                  <a:xfrm flipV="1">
                    <a:off x="9107088"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47" name="矩形: 圆角 146">
                    <a:extLst>
                      <a:ext uri="{FF2B5EF4-FFF2-40B4-BE49-F238E27FC236}">
                        <a16:creationId xmlns:a16="http://schemas.microsoft.com/office/drawing/2014/main" id="{9C10AA25-B279-42C8-BD1F-B1EDC92ADC76}"/>
                      </a:ext>
                    </a:extLst>
                  </p:cNvPr>
                  <p:cNvSpPr/>
                  <p:nvPr/>
                </p:nvSpPr>
                <p:spPr>
                  <a:xfrm>
                    <a:off x="7610475" y="3979336"/>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DC1D7678-5901-4478-AB33-50BE2CB39B4E}"/>
                        </a:ext>
                      </a:extLst>
                    </p:cNvPr>
                    <p:cNvSpPr txBox="1"/>
                    <p:nvPr/>
                  </p:nvSpPr>
                  <p:spPr>
                    <a:xfrm>
                      <a:off x="7817564" y="3452534"/>
                      <a:ext cx="1320558"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oMath>
                      </a14:m>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mc:Choice>
              <mc:Fallback xmlns="">
                <p:sp>
                  <p:nvSpPr>
                    <p:cNvPr id="151" name="文本框 150">
                      <a:extLst>
                        <a:ext uri="{FF2B5EF4-FFF2-40B4-BE49-F238E27FC236}">
                          <a16:creationId xmlns:a16="http://schemas.microsoft.com/office/drawing/2014/main" id="{DC1D7678-5901-4478-AB33-50BE2CB39B4E}"/>
                        </a:ext>
                      </a:extLst>
                    </p:cNvPr>
                    <p:cNvSpPr txBox="1">
                      <a:spLocks noRot="1" noChangeAspect="1" noMove="1" noResize="1" noEditPoints="1" noAdjustHandles="1" noChangeArrowheads="1" noChangeShapeType="1" noTextEdit="1"/>
                    </p:cNvSpPr>
                    <p:nvPr/>
                  </p:nvSpPr>
                  <p:spPr>
                    <a:xfrm>
                      <a:off x="7817564" y="3452534"/>
                      <a:ext cx="1320558" cy="230832"/>
                    </a:xfrm>
                    <a:prstGeom prst="rect">
                      <a:avLst/>
                    </a:prstGeom>
                    <a:blipFill>
                      <a:blip r:embed="rId15"/>
                      <a:stretch>
                        <a:fillRect/>
                      </a:stretch>
                    </a:blipFill>
                  </p:spPr>
                  <p:txBody>
                    <a:bodyPr/>
                    <a:lstStyle/>
                    <a:p>
                      <a:r>
                        <a:rPr lang="zh-CN" altLang="en-US">
                          <a:noFill/>
                        </a:rPr>
                        <a:t> </a:t>
                      </a:r>
                    </a:p>
                  </p:txBody>
                </p:sp>
              </mc:Fallback>
            </mc:AlternateContent>
          </p:grpSp>
        </p:grpSp>
        <p:sp>
          <p:nvSpPr>
            <p:cNvPr id="202" name="矩形: 圆角 201">
              <a:extLst>
                <a:ext uri="{FF2B5EF4-FFF2-40B4-BE49-F238E27FC236}">
                  <a16:creationId xmlns:a16="http://schemas.microsoft.com/office/drawing/2014/main" id="{94D4E21B-CA7E-48CF-B072-975D4BF3E80C}"/>
                </a:ext>
              </a:extLst>
            </p:cNvPr>
            <p:cNvSpPr/>
            <p:nvPr/>
          </p:nvSpPr>
          <p:spPr>
            <a:xfrm>
              <a:off x="7237709" y="3388471"/>
              <a:ext cx="1803308" cy="3310342"/>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5" name="组合 204">
            <a:extLst>
              <a:ext uri="{FF2B5EF4-FFF2-40B4-BE49-F238E27FC236}">
                <a16:creationId xmlns:a16="http://schemas.microsoft.com/office/drawing/2014/main" id="{0CB3947F-8C3B-4F97-87C9-A90290452A42}"/>
              </a:ext>
            </a:extLst>
          </p:cNvPr>
          <p:cNvGrpSpPr/>
          <p:nvPr/>
        </p:nvGrpSpPr>
        <p:grpSpPr>
          <a:xfrm>
            <a:off x="9164444" y="2901347"/>
            <a:ext cx="2904124" cy="3327167"/>
            <a:chOff x="9144308" y="3384457"/>
            <a:chExt cx="2904124" cy="3327167"/>
          </a:xfrm>
        </p:grpSpPr>
        <p:grpSp>
          <p:nvGrpSpPr>
            <p:cNvPr id="176" name="组合 175">
              <a:extLst>
                <a:ext uri="{FF2B5EF4-FFF2-40B4-BE49-F238E27FC236}">
                  <a16:creationId xmlns:a16="http://schemas.microsoft.com/office/drawing/2014/main" id="{9DA572AB-4FDC-429A-B17F-00994310FCED}"/>
                </a:ext>
              </a:extLst>
            </p:cNvPr>
            <p:cNvGrpSpPr/>
            <p:nvPr/>
          </p:nvGrpSpPr>
          <p:grpSpPr>
            <a:xfrm>
              <a:off x="9317262" y="3556144"/>
              <a:ext cx="1986037" cy="3002553"/>
              <a:chOff x="9653780" y="3591521"/>
              <a:chExt cx="1986037" cy="3002553"/>
            </a:xfrm>
          </p:grpSpPr>
          <p:sp>
            <p:nvSpPr>
              <p:cNvPr id="148" name="文本框 147">
                <a:extLst>
                  <a:ext uri="{FF2B5EF4-FFF2-40B4-BE49-F238E27FC236}">
                    <a16:creationId xmlns:a16="http://schemas.microsoft.com/office/drawing/2014/main" id="{6DA60E5B-720B-4461-B876-926D3E2EF537}"/>
                  </a:ext>
                </a:extLst>
              </p:cNvPr>
              <p:cNvSpPr txBox="1"/>
              <p:nvPr/>
            </p:nvSpPr>
            <p:spPr>
              <a:xfrm>
                <a:off x="9664477" y="6363242"/>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Input Univariate Series</a:t>
                </a:r>
                <a:endParaRPr lang="zh-CN" altLang="en-US" sz="9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2DEE6BD0-4FA1-4400-9B8E-3FAE647C237B}"/>
                  </a:ext>
                </a:extLst>
              </p:cNvPr>
              <p:cNvSpPr txBox="1"/>
              <p:nvPr/>
            </p:nvSpPr>
            <p:spPr>
              <a:xfrm>
                <a:off x="9673857" y="6012144"/>
                <a:ext cx="1965960"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Instance Norm + Patching</a:t>
                </a:r>
                <a:endParaRPr lang="zh-CN" altLang="en-US" sz="900" dirty="0">
                  <a:latin typeface="Times New Roman" panose="02020603050405020304" pitchFamily="18" charset="0"/>
                  <a:cs typeface="Times New Roman" panose="02020603050405020304" pitchFamily="18" charset="0"/>
                </a:endParaRPr>
              </a:p>
            </p:txBody>
          </p:sp>
          <p:sp>
            <p:nvSpPr>
              <p:cNvPr id="155" name="矩形 154">
                <a:extLst>
                  <a:ext uri="{FF2B5EF4-FFF2-40B4-BE49-F238E27FC236}">
                    <a16:creationId xmlns:a16="http://schemas.microsoft.com/office/drawing/2014/main" id="{C6C7C30C-50A3-4350-8B75-252561342851}"/>
                  </a:ext>
                </a:extLst>
              </p:cNvPr>
              <p:cNvSpPr/>
              <p:nvPr/>
            </p:nvSpPr>
            <p:spPr>
              <a:xfrm>
                <a:off x="9668650"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55397E6-B78F-4DAC-B1DC-D24DEA14092E}"/>
                  </a:ext>
                </a:extLst>
              </p:cNvPr>
              <p:cNvSpPr/>
              <p:nvPr/>
            </p:nvSpPr>
            <p:spPr>
              <a:xfrm>
                <a:off x="9931533"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428BE250-B614-415C-94C5-38ADEFA71AD2}"/>
                  </a:ext>
                </a:extLst>
              </p:cNvPr>
              <p:cNvSpPr/>
              <p:nvPr/>
            </p:nvSpPr>
            <p:spPr>
              <a:xfrm>
                <a:off x="1018686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9B4A24B3-DD25-4F76-B247-740C41C1272A}"/>
                  </a:ext>
                </a:extLst>
              </p:cNvPr>
              <p:cNvSpPr/>
              <p:nvPr/>
            </p:nvSpPr>
            <p:spPr>
              <a:xfrm>
                <a:off x="10450866"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7812320A-A632-445E-A3FF-60A2D254EFA1}"/>
                  </a:ext>
                </a:extLst>
              </p:cNvPr>
              <p:cNvSpPr/>
              <p:nvPr/>
            </p:nvSpPr>
            <p:spPr>
              <a:xfrm>
                <a:off x="1070657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3646FC30-E698-427C-890E-7755BA9E8650}"/>
                  </a:ext>
                </a:extLst>
              </p:cNvPr>
              <p:cNvSpPr/>
              <p:nvPr/>
            </p:nvSpPr>
            <p:spPr>
              <a:xfrm>
                <a:off x="10966429"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AE06002D-C904-4CCC-BBD0-655B73471B92}"/>
                  </a:ext>
                </a:extLst>
              </p:cNvPr>
              <p:cNvSpPr/>
              <p:nvPr/>
            </p:nvSpPr>
            <p:spPr>
              <a:xfrm>
                <a:off x="1122628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矩形 161">
                <a:extLst>
                  <a:ext uri="{FF2B5EF4-FFF2-40B4-BE49-F238E27FC236}">
                    <a16:creationId xmlns:a16="http://schemas.microsoft.com/office/drawing/2014/main" id="{87875884-BB39-4FC1-BBD8-1CA72872FACB}"/>
                  </a:ext>
                </a:extLst>
              </p:cNvPr>
              <p:cNvSpPr/>
              <p:nvPr/>
            </p:nvSpPr>
            <p:spPr>
              <a:xfrm>
                <a:off x="11486139" y="5374194"/>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a:extLst>
                  <a:ext uri="{FF2B5EF4-FFF2-40B4-BE49-F238E27FC236}">
                    <a16:creationId xmlns:a16="http://schemas.microsoft.com/office/drawing/2014/main" id="{937DA4BD-CD7D-42E9-ADEA-521F98656C6A}"/>
                  </a:ext>
                </a:extLst>
              </p:cNvPr>
              <p:cNvSpPr txBox="1"/>
              <p:nvPr/>
            </p:nvSpPr>
            <p:spPr>
              <a:xfrm>
                <a:off x="9657775" y="5020033"/>
                <a:ext cx="1979365"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Projection + Position Embedding</a:t>
                </a:r>
                <a:endParaRPr lang="zh-CN" altLang="en-US" sz="900" dirty="0">
                  <a:latin typeface="Times New Roman" panose="02020603050405020304" pitchFamily="18" charset="0"/>
                  <a:cs typeface="Times New Roman" panose="02020603050405020304" pitchFamily="18" charset="0"/>
                </a:endParaRPr>
              </a:p>
            </p:txBody>
          </p:sp>
          <p:sp>
            <p:nvSpPr>
              <p:cNvPr id="171" name="文本框 170">
                <a:extLst>
                  <a:ext uri="{FF2B5EF4-FFF2-40B4-BE49-F238E27FC236}">
                    <a16:creationId xmlns:a16="http://schemas.microsoft.com/office/drawing/2014/main" id="{35F4FF0C-8704-42FC-A3F1-28548FABE722}"/>
                  </a:ext>
                </a:extLst>
              </p:cNvPr>
              <p:cNvSpPr txBox="1"/>
              <p:nvPr/>
            </p:nvSpPr>
            <p:spPr>
              <a:xfrm>
                <a:off x="9660091" y="4353793"/>
                <a:ext cx="1977049" cy="507831"/>
              </a:xfrm>
              <a:prstGeom prst="rect">
                <a:avLst/>
              </a:prstGeom>
              <a:solidFill>
                <a:schemeClr val="accent2">
                  <a:lumMod val="60000"/>
                  <a:lumOff val="40000"/>
                </a:schemeClr>
              </a:solidFill>
              <a:ln>
                <a:noFill/>
              </a:ln>
            </p:spPr>
            <p:txBody>
              <a:bodyPr wrap="square" rtlCol="0">
                <a:spAutoFit/>
              </a:bodyPr>
              <a:lstStyle/>
              <a:p>
                <a:pPr algn="ct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Transformer Encoder</a:t>
                </a:r>
              </a:p>
              <a:p>
                <a:pPr algn="ctr"/>
                <a:endParaRPr lang="zh-CN" altLang="en-US" sz="900" dirty="0">
                  <a:latin typeface="Times New Roman" panose="02020603050405020304" pitchFamily="18" charset="0"/>
                  <a:cs typeface="Times New Roman" panose="02020603050405020304" pitchFamily="18" charset="0"/>
                </a:endParaRPr>
              </a:p>
            </p:txBody>
          </p:sp>
          <p:sp>
            <p:nvSpPr>
              <p:cNvPr id="173" name="文本框 172">
                <a:extLst>
                  <a:ext uri="{FF2B5EF4-FFF2-40B4-BE49-F238E27FC236}">
                    <a16:creationId xmlns:a16="http://schemas.microsoft.com/office/drawing/2014/main" id="{18915631-6F1C-4E6A-8A31-5676AAE49454}"/>
                  </a:ext>
                </a:extLst>
              </p:cNvPr>
              <p:cNvSpPr txBox="1"/>
              <p:nvPr/>
            </p:nvSpPr>
            <p:spPr>
              <a:xfrm>
                <a:off x="9653780" y="3964553"/>
                <a:ext cx="1979365" cy="230832"/>
              </a:xfrm>
              <a:prstGeom prst="rect">
                <a:avLst/>
              </a:prstGeom>
              <a:solidFill>
                <a:schemeClr val="accent6">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Flatten + Linear Head</a:t>
                </a:r>
                <a:endParaRPr lang="zh-CN" altLang="en-US" sz="900" dirty="0">
                  <a:latin typeface="Times New Roman" panose="02020603050405020304" pitchFamily="18" charset="0"/>
                  <a:cs typeface="Times New Roman" panose="02020603050405020304" pitchFamily="18" charset="0"/>
                </a:endParaRPr>
              </a:p>
            </p:txBody>
          </p:sp>
          <p:sp>
            <p:nvSpPr>
              <p:cNvPr id="174" name="文本框 173">
                <a:extLst>
                  <a:ext uri="{FF2B5EF4-FFF2-40B4-BE49-F238E27FC236}">
                    <a16:creationId xmlns:a16="http://schemas.microsoft.com/office/drawing/2014/main" id="{78E43928-F134-4C73-AD42-CA9BA1D0D174}"/>
                  </a:ext>
                </a:extLst>
              </p:cNvPr>
              <p:cNvSpPr txBox="1"/>
              <p:nvPr/>
            </p:nvSpPr>
            <p:spPr>
              <a:xfrm>
                <a:off x="9664477" y="3591521"/>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Output Univariate Series</a:t>
                </a:r>
                <a:endParaRPr lang="zh-CN" altLang="en-US" sz="900" dirty="0">
                  <a:latin typeface="Times New Roman" panose="02020603050405020304" pitchFamily="18" charset="0"/>
                  <a:cs typeface="Times New Roman" panose="02020603050405020304" pitchFamily="18" charset="0"/>
                </a:endParaRPr>
              </a:p>
            </p:txBody>
          </p:sp>
        </p:grpSp>
        <p:grpSp>
          <p:nvGrpSpPr>
            <p:cNvPr id="194" name="组合 193">
              <a:extLst>
                <a:ext uri="{FF2B5EF4-FFF2-40B4-BE49-F238E27FC236}">
                  <a16:creationId xmlns:a16="http://schemas.microsoft.com/office/drawing/2014/main" id="{5033F0D0-E642-46BA-9ABF-6645C0A2461A}"/>
                </a:ext>
              </a:extLst>
            </p:cNvPr>
            <p:cNvGrpSpPr/>
            <p:nvPr/>
          </p:nvGrpSpPr>
          <p:grpSpPr>
            <a:xfrm>
              <a:off x="11308990" y="3544349"/>
              <a:ext cx="739442" cy="2999238"/>
              <a:chOff x="11409763" y="3573684"/>
              <a:chExt cx="739442" cy="2999238"/>
            </a:xfrm>
          </p:grpSpPr>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7AE3FED4-AD1E-4966-82C1-24884462F91B}"/>
                      </a:ext>
                    </a:extLst>
                  </p:cNvPr>
                  <p:cNvSpPr txBox="1"/>
                  <p:nvPr/>
                </p:nvSpPr>
                <p:spPr>
                  <a:xfrm>
                    <a:off x="11409763" y="6332792"/>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𝑥</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ⅈ</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7" name="文本框 176">
                    <a:extLst>
                      <a:ext uri="{FF2B5EF4-FFF2-40B4-BE49-F238E27FC236}">
                        <a16:creationId xmlns:a16="http://schemas.microsoft.com/office/drawing/2014/main" id="{7AE3FED4-AD1E-4966-82C1-24884462F91B}"/>
                      </a:ext>
                    </a:extLst>
                  </p:cNvPr>
                  <p:cNvSpPr txBox="1">
                    <a:spLocks noRot="1" noChangeAspect="1" noMove="1" noResize="1" noEditPoints="1" noAdjustHandles="1" noChangeArrowheads="1" noChangeShapeType="1" noTextEdit="1"/>
                  </p:cNvSpPr>
                  <p:nvPr/>
                </p:nvSpPr>
                <p:spPr>
                  <a:xfrm>
                    <a:off x="11409763" y="6332792"/>
                    <a:ext cx="739441" cy="240130"/>
                  </a:xfrm>
                  <a:prstGeom prst="rect">
                    <a:avLst/>
                  </a:prstGeom>
                  <a:blipFill>
                    <a:blip r:embed="rId16"/>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5F84353D-FB50-40C1-815E-0F8FE93E20E7}"/>
                      </a:ext>
                    </a:extLst>
                  </p:cNvPr>
                  <p:cNvSpPr txBox="1"/>
                  <p:nvPr/>
                </p:nvSpPr>
                <p:spPr>
                  <a:xfrm>
                    <a:off x="11409763" y="5464346"/>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𝑝</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P</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5F84353D-FB50-40C1-815E-0F8FE93E20E7}"/>
                      </a:ext>
                    </a:extLst>
                  </p:cNvPr>
                  <p:cNvSpPr txBox="1">
                    <a:spLocks noRot="1" noChangeAspect="1" noMove="1" noResize="1" noEditPoints="1" noAdjustHandles="1" noChangeArrowheads="1" noChangeShapeType="1" noTextEdit="1"/>
                  </p:cNvSpPr>
                  <p:nvPr/>
                </p:nvSpPr>
                <p:spPr>
                  <a:xfrm>
                    <a:off x="11409763" y="5464346"/>
                    <a:ext cx="739441" cy="273986"/>
                  </a:xfrm>
                  <a:prstGeom prst="rect">
                    <a:avLst/>
                  </a:prstGeom>
                  <a:blipFill>
                    <a:blip r:embed="rId17"/>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397C7F95-7748-457D-B90A-E1F715047269}"/>
                      </a:ext>
                    </a:extLst>
                  </p:cNvPr>
                  <p:cNvSpPr txBox="1"/>
                  <p:nvPr/>
                </p:nvSpPr>
                <p:spPr>
                  <a:xfrm>
                    <a:off x="11409763" y="4795740"/>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𝑑</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397C7F95-7748-457D-B90A-E1F715047269}"/>
                      </a:ext>
                    </a:extLst>
                  </p:cNvPr>
                  <p:cNvSpPr txBox="1">
                    <a:spLocks noRot="1" noChangeAspect="1" noMove="1" noResize="1" noEditPoints="1" noAdjustHandles="1" noChangeArrowheads="1" noChangeShapeType="1" noTextEdit="1"/>
                  </p:cNvSpPr>
                  <p:nvPr/>
                </p:nvSpPr>
                <p:spPr>
                  <a:xfrm>
                    <a:off x="11409763" y="4795740"/>
                    <a:ext cx="739441" cy="27398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26A5B6B1-BE4D-4540-B38F-06A732984D5C}"/>
                      </a:ext>
                    </a:extLst>
                  </p:cNvPr>
                  <p:cNvSpPr txBox="1"/>
                  <p:nvPr/>
                </p:nvSpPr>
                <p:spPr>
                  <a:xfrm>
                    <a:off x="11409764" y="4119320"/>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𝑧</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0" name="文本框 179">
                    <a:extLst>
                      <a:ext uri="{FF2B5EF4-FFF2-40B4-BE49-F238E27FC236}">
                        <a16:creationId xmlns:a16="http://schemas.microsoft.com/office/drawing/2014/main" id="{26A5B6B1-BE4D-4540-B38F-06A732984D5C}"/>
                      </a:ext>
                    </a:extLst>
                  </p:cNvPr>
                  <p:cNvSpPr txBox="1">
                    <a:spLocks noRot="1" noChangeAspect="1" noMove="1" noResize="1" noEditPoints="1" noAdjustHandles="1" noChangeArrowheads="1" noChangeShapeType="1" noTextEdit="1"/>
                  </p:cNvSpPr>
                  <p:nvPr/>
                </p:nvSpPr>
                <p:spPr>
                  <a:xfrm>
                    <a:off x="11409764" y="4119320"/>
                    <a:ext cx="739441" cy="240130"/>
                  </a:xfrm>
                  <a:prstGeom prst="rect">
                    <a:avLst/>
                  </a:prstGeom>
                  <a:blipFill>
                    <a:blip r:embed="rId19"/>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5F6E0891-527D-4C67-AA6C-43743279351D}"/>
                      </a:ext>
                    </a:extLst>
                  </p:cNvPr>
                  <p:cNvSpPr txBox="1"/>
                  <p:nvPr/>
                </p:nvSpPr>
                <p:spPr>
                  <a:xfrm>
                    <a:off x="11409763" y="3573684"/>
                    <a:ext cx="739441"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r>
                          <m:rPr>
                            <m:nor/>
                          </m:rPr>
                          <a:rPr lang="en-US" altLang="zh-CN" sz="900" baseline="30000" dirty="0">
                            <a:latin typeface="Times New Roman" panose="02020603050405020304" pitchFamily="18" charset="0"/>
                            <a:cs typeface="Times New Roman" panose="02020603050405020304" pitchFamily="18" charset="0"/>
                          </a:rPr>
                          <m:t> </m:t>
                        </m:r>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1" name="文本框 180">
                    <a:extLst>
                      <a:ext uri="{FF2B5EF4-FFF2-40B4-BE49-F238E27FC236}">
                        <a16:creationId xmlns:a16="http://schemas.microsoft.com/office/drawing/2014/main" id="{5F6E0891-527D-4C67-AA6C-43743279351D}"/>
                      </a:ext>
                    </a:extLst>
                  </p:cNvPr>
                  <p:cNvSpPr txBox="1">
                    <a:spLocks noRot="1" noChangeAspect="1" noMove="1" noResize="1" noEditPoints="1" noAdjustHandles="1" noChangeArrowheads="1" noChangeShapeType="1" noTextEdit="1"/>
                  </p:cNvSpPr>
                  <p:nvPr/>
                </p:nvSpPr>
                <p:spPr>
                  <a:xfrm>
                    <a:off x="11409763" y="3573684"/>
                    <a:ext cx="739441" cy="230832"/>
                  </a:xfrm>
                  <a:prstGeom prst="rect">
                    <a:avLst/>
                  </a:prstGeom>
                  <a:blipFill>
                    <a:blip r:embed="rId20"/>
                    <a:stretch>
                      <a:fillRect b="-10526"/>
                    </a:stretch>
                  </a:blipFill>
                </p:spPr>
                <p:txBody>
                  <a:bodyPr/>
                  <a:lstStyle/>
                  <a:p>
                    <a:r>
                      <a:rPr lang="zh-CN" altLang="en-US">
                        <a:noFill/>
                      </a:rPr>
                      <a:t> </a:t>
                    </a:r>
                  </a:p>
                </p:txBody>
              </p:sp>
            </mc:Fallback>
          </mc:AlternateContent>
          <p:cxnSp>
            <p:nvCxnSpPr>
              <p:cNvPr id="185" name="直接连接符 184">
                <a:extLst>
                  <a:ext uri="{FF2B5EF4-FFF2-40B4-BE49-F238E27FC236}">
                    <a16:creationId xmlns:a16="http://schemas.microsoft.com/office/drawing/2014/main" id="{20BE0481-7255-4F2D-A07A-F6969B08CBB4}"/>
                  </a:ext>
                </a:extLst>
              </p:cNvPr>
              <p:cNvCxnSpPr>
                <a:stCxn id="177" idx="0"/>
                <a:endCxn id="178" idx="2"/>
              </p:cNvCxnSpPr>
              <p:nvPr/>
            </p:nvCxnSpPr>
            <p:spPr>
              <a:xfrm flipV="1">
                <a:off x="11779484" y="5738332"/>
                <a:ext cx="0" cy="59446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64F2588-047B-4480-821E-4D2B3671D947}"/>
                  </a:ext>
                </a:extLst>
              </p:cNvPr>
              <p:cNvCxnSpPr>
                <a:stCxn id="178" idx="0"/>
                <a:endCxn id="179" idx="2"/>
              </p:cNvCxnSpPr>
              <p:nvPr/>
            </p:nvCxnSpPr>
            <p:spPr>
              <a:xfrm flipV="1">
                <a:off x="11779484" y="5069726"/>
                <a:ext cx="0" cy="39462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49CB819-F5A7-44FB-A774-CE9D582C2E13}"/>
                  </a:ext>
                </a:extLst>
              </p:cNvPr>
              <p:cNvCxnSpPr>
                <a:stCxn id="179" idx="0"/>
                <a:endCxn id="180" idx="2"/>
              </p:cNvCxnSpPr>
              <p:nvPr/>
            </p:nvCxnSpPr>
            <p:spPr>
              <a:xfrm flipV="1">
                <a:off x="11779484" y="4359450"/>
                <a:ext cx="1" cy="43629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56002217-2A23-4C89-9AB9-F5A72CCF33EC}"/>
                  </a:ext>
                </a:extLst>
              </p:cNvPr>
              <p:cNvCxnSpPr>
                <a:stCxn id="180" idx="0"/>
                <a:endCxn id="181" idx="2"/>
              </p:cNvCxnSpPr>
              <p:nvPr/>
            </p:nvCxnSpPr>
            <p:spPr>
              <a:xfrm flipH="1" flipV="1">
                <a:off x="11779484" y="3804516"/>
                <a:ext cx="1" cy="314804"/>
              </a:xfrm>
              <a:prstGeom prst="straightConnector1">
                <a:avLst/>
              </a:prstGeom>
              <a:ln w="9525">
                <a:solidFill>
                  <a:schemeClr val="tx1"/>
                </a:solidFill>
                <a:prstDash val="sysDash"/>
                <a:tailEnd type="triangle" w="sm" len="sm"/>
              </a:ln>
            </p:spPr>
            <p:style>
              <a:lnRef idx="1">
                <a:schemeClr val="accent1"/>
              </a:lnRef>
              <a:fillRef idx="0">
                <a:schemeClr val="accent1"/>
              </a:fillRef>
              <a:effectRef idx="0">
                <a:schemeClr val="accent1"/>
              </a:effectRef>
              <a:fontRef idx="minor">
                <a:schemeClr val="tx1"/>
              </a:fontRef>
            </p:style>
          </p:cxnSp>
        </p:grpSp>
        <p:sp>
          <p:nvSpPr>
            <p:cNvPr id="203" name="矩形: 圆角 202">
              <a:extLst>
                <a:ext uri="{FF2B5EF4-FFF2-40B4-BE49-F238E27FC236}">
                  <a16:creationId xmlns:a16="http://schemas.microsoft.com/office/drawing/2014/main" id="{06831016-EB8E-41A1-B7E2-301582CBFC6A}"/>
                </a:ext>
              </a:extLst>
            </p:cNvPr>
            <p:cNvSpPr/>
            <p:nvPr/>
          </p:nvSpPr>
          <p:spPr>
            <a:xfrm>
              <a:off x="9144308" y="3384457"/>
              <a:ext cx="2904123" cy="3327167"/>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27" name="直接连接符 226">
            <a:extLst>
              <a:ext uri="{FF2B5EF4-FFF2-40B4-BE49-F238E27FC236}">
                <a16:creationId xmlns:a16="http://schemas.microsoft.com/office/drawing/2014/main" id="{91C4898D-5127-41E2-8F0A-917E80FB7FF4}"/>
              </a:ext>
            </a:extLst>
          </p:cNvPr>
          <p:cNvCxnSpPr>
            <a:cxnSpLocks/>
          </p:cNvCxnSpPr>
          <p:nvPr/>
        </p:nvCxnSpPr>
        <p:spPr>
          <a:xfrm flipV="1">
            <a:off x="8787313" y="3277656"/>
            <a:ext cx="377131" cy="111328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8A8F02AA-E78C-4AD1-9A61-E292B99BB150}"/>
              </a:ext>
            </a:extLst>
          </p:cNvPr>
          <p:cNvCxnSpPr>
            <a:cxnSpLocks/>
          </p:cNvCxnSpPr>
          <p:nvPr/>
        </p:nvCxnSpPr>
        <p:spPr>
          <a:xfrm>
            <a:off x="8828879" y="4642254"/>
            <a:ext cx="343898" cy="1202501"/>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88" name="组合 387">
            <a:extLst>
              <a:ext uri="{FF2B5EF4-FFF2-40B4-BE49-F238E27FC236}">
                <a16:creationId xmlns:a16="http://schemas.microsoft.com/office/drawing/2014/main" id="{5FC7BD97-B9AF-43F8-808D-1CB55675D614}"/>
              </a:ext>
            </a:extLst>
          </p:cNvPr>
          <p:cNvGrpSpPr/>
          <p:nvPr/>
        </p:nvGrpSpPr>
        <p:grpSpPr>
          <a:xfrm>
            <a:off x="207179" y="1676796"/>
            <a:ext cx="4251959" cy="1763449"/>
            <a:chOff x="88166" y="1226891"/>
            <a:chExt cx="4251959" cy="1763449"/>
          </a:xfrm>
        </p:grpSpPr>
        <p:grpSp>
          <p:nvGrpSpPr>
            <p:cNvPr id="343" name="组合 342">
              <a:extLst>
                <a:ext uri="{FF2B5EF4-FFF2-40B4-BE49-F238E27FC236}">
                  <a16:creationId xmlns:a16="http://schemas.microsoft.com/office/drawing/2014/main" id="{5F12339E-D086-4B8A-B0DA-1D550EE999C5}"/>
                </a:ext>
              </a:extLst>
            </p:cNvPr>
            <p:cNvGrpSpPr/>
            <p:nvPr/>
          </p:nvGrpSpPr>
          <p:grpSpPr>
            <a:xfrm>
              <a:off x="211735" y="1344726"/>
              <a:ext cx="4011095" cy="1496960"/>
              <a:chOff x="398551" y="1616847"/>
              <a:chExt cx="4011095" cy="1496960"/>
            </a:xfrm>
          </p:grpSpPr>
          <p:grpSp>
            <p:nvGrpSpPr>
              <p:cNvPr id="291" name="组合 290">
                <a:extLst>
                  <a:ext uri="{FF2B5EF4-FFF2-40B4-BE49-F238E27FC236}">
                    <a16:creationId xmlns:a16="http://schemas.microsoft.com/office/drawing/2014/main" id="{E574EBF3-994E-499C-9420-A353FD7157EF}"/>
                  </a:ext>
                </a:extLst>
              </p:cNvPr>
              <p:cNvGrpSpPr/>
              <p:nvPr/>
            </p:nvGrpSpPr>
            <p:grpSpPr>
              <a:xfrm>
                <a:off x="398551" y="1616847"/>
                <a:ext cx="1936058" cy="1496960"/>
                <a:chOff x="377593" y="1824866"/>
                <a:chExt cx="1936058" cy="1496960"/>
              </a:xfrm>
            </p:grpSpPr>
            <p:pic>
              <p:nvPicPr>
                <p:cNvPr id="233" name="图片 232">
                  <a:extLst>
                    <a:ext uri="{FF2B5EF4-FFF2-40B4-BE49-F238E27FC236}">
                      <a16:creationId xmlns:a16="http://schemas.microsoft.com/office/drawing/2014/main" id="{792B0A9D-6DBD-4442-8272-BF03396855E1}"/>
                    </a:ext>
                  </a:extLst>
                </p:cNvPr>
                <p:cNvPicPr>
                  <a:picLocks noChangeAspect="1"/>
                </p:cNvPicPr>
                <p:nvPr/>
              </p:nvPicPr>
              <p:blipFill>
                <a:blip r:embed="rId21"/>
                <a:stretch>
                  <a:fillRect/>
                </a:stretch>
              </p:blipFill>
              <p:spPr>
                <a:xfrm rot="10800000">
                  <a:off x="377596" y="1832054"/>
                  <a:ext cx="882755" cy="171764"/>
                </a:xfrm>
                <a:prstGeom prst="rect">
                  <a:avLst/>
                </a:prstGeom>
                <a:ln w="3175">
                  <a:solidFill>
                    <a:schemeClr val="tx1"/>
                  </a:solidFill>
                </a:ln>
              </p:spPr>
            </p:pic>
            <p:pic>
              <p:nvPicPr>
                <p:cNvPr id="234" name="图片 233">
                  <a:extLst>
                    <a:ext uri="{FF2B5EF4-FFF2-40B4-BE49-F238E27FC236}">
                      <a16:creationId xmlns:a16="http://schemas.microsoft.com/office/drawing/2014/main" id="{35DA09AA-552F-44F8-B306-894E2244D1FC}"/>
                    </a:ext>
                  </a:extLst>
                </p:cNvPr>
                <p:cNvPicPr>
                  <a:picLocks noChangeAspect="1"/>
                </p:cNvPicPr>
                <p:nvPr/>
              </p:nvPicPr>
              <p:blipFill>
                <a:blip r:embed="rId11"/>
                <a:stretch>
                  <a:fillRect/>
                </a:stretch>
              </p:blipFill>
              <p:spPr>
                <a:xfrm rot="10800000">
                  <a:off x="377596" y="2157894"/>
                  <a:ext cx="882755" cy="171764"/>
                </a:xfrm>
                <a:prstGeom prst="rect">
                  <a:avLst/>
                </a:prstGeom>
                <a:ln w="3175">
                  <a:solidFill>
                    <a:schemeClr val="tx1"/>
                  </a:solidFill>
                </a:ln>
              </p:spPr>
            </p:pic>
            <p:pic>
              <p:nvPicPr>
                <p:cNvPr id="235" name="图片 234">
                  <a:extLst>
                    <a:ext uri="{FF2B5EF4-FFF2-40B4-BE49-F238E27FC236}">
                      <a16:creationId xmlns:a16="http://schemas.microsoft.com/office/drawing/2014/main" id="{996B572B-8ABF-4B99-BAD3-FBAAA726AE53}"/>
                    </a:ext>
                  </a:extLst>
                </p:cNvPr>
                <p:cNvPicPr>
                  <a:picLocks noChangeAspect="1"/>
                </p:cNvPicPr>
                <p:nvPr/>
              </p:nvPicPr>
              <p:blipFill>
                <a:blip r:embed="rId12"/>
                <a:stretch>
                  <a:fillRect/>
                </a:stretch>
              </p:blipFill>
              <p:spPr>
                <a:xfrm rot="10800000">
                  <a:off x="382381" y="2491057"/>
                  <a:ext cx="882755" cy="171765"/>
                </a:xfrm>
                <a:prstGeom prst="rect">
                  <a:avLst/>
                </a:prstGeom>
                <a:ln w="3175">
                  <a:solidFill>
                    <a:schemeClr val="tx1"/>
                  </a:solidFill>
                </a:ln>
              </p:spPr>
            </p:pic>
            <p:pic>
              <p:nvPicPr>
                <p:cNvPr id="236" name="图片 235">
                  <a:extLst>
                    <a:ext uri="{FF2B5EF4-FFF2-40B4-BE49-F238E27FC236}">
                      <a16:creationId xmlns:a16="http://schemas.microsoft.com/office/drawing/2014/main" id="{E3E46CA4-0B2C-4A0D-90D1-5430C2106F0F}"/>
                    </a:ext>
                  </a:extLst>
                </p:cNvPr>
                <p:cNvPicPr>
                  <a:picLocks noChangeAspect="1"/>
                </p:cNvPicPr>
                <p:nvPr/>
              </p:nvPicPr>
              <p:blipFill>
                <a:blip r:embed="rId13"/>
                <a:stretch>
                  <a:fillRect/>
                </a:stretch>
              </p:blipFill>
              <p:spPr>
                <a:xfrm>
                  <a:off x="377595" y="2820560"/>
                  <a:ext cx="882758" cy="171765"/>
                </a:xfrm>
                <a:prstGeom prst="rect">
                  <a:avLst/>
                </a:prstGeom>
                <a:ln w="3175">
                  <a:solidFill>
                    <a:schemeClr val="tx1"/>
                  </a:solidFill>
                </a:ln>
              </p:spPr>
            </p:pic>
            <p:pic>
              <p:nvPicPr>
                <p:cNvPr id="237" name="图片 236">
                  <a:extLst>
                    <a:ext uri="{FF2B5EF4-FFF2-40B4-BE49-F238E27FC236}">
                      <a16:creationId xmlns:a16="http://schemas.microsoft.com/office/drawing/2014/main" id="{6969EAB0-EC60-45A3-9561-3B53A75432DB}"/>
                    </a:ext>
                  </a:extLst>
                </p:cNvPr>
                <p:cNvPicPr>
                  <a:picLocks noChangeAspect="1"/>
                </p:cNvPicPr>
                <p:nvPr/>
              </p:nvPicPr>
              <p:blipFill>
                <a:blip r:embed="rId14"/>
                <a:stretch>
                  <a:fillRect/>
                </a:stretch>
              </p:blipFill>
              <p:spPr>
                <a:xfrm rot="10800000">
                  <a:off x="377593" y="3150062"/>
                  <a:ext cx="882758" cy="171764"/>
                </a:xfrm>
                <a:prstGeom prst="rect">
                  <a:avLst/>
                </a:prstGeom>
                <a:ln w="3175">
                  <a:solidFill>
                    <a:schemeClr val="tx1"/>
                  </a:solidFill>
                </a:ln>
              </p:spPr>
            </p:pic>
            <p:sp>
              <p:nvSpPr>
                <p:cNvPr id="238" name="文本框 237">
                  <a:extLst>
                    <a:ext uri="{FF2B5EF4-FFF2-40B4-BE49-F238E27FC236}">
                      <a16:creationId xmlns:a16="http://schemas.microsoft.com/office/drawing/2014/main" id="{EB25975E-1265-4791-AD89-992C355292F2}"/>
                    </a:ext>
                  </a:extLst>
                </p:cNvPr>
                <p:cNvSpPr txBox="1"/>
                <p:nvPr/>
              </p:nvSpPr>
              <p:spPr>
                <a:xfrm>
                  <a:off x="1882764" y="1832053"/>
                  <a:ext cx="430887" cy="1489772"/>
                </a:xfrm>
                <a:prstGeom prst="rect">
                  <a:avLst/>
                </a:prstGeom>
                <a:solidFill>
                  <a:schemeClr val="accent4">
                    <a:lumMod val="40000"/>
                    <a:lumOff val="60000"/>
                  </a:schemeClr>
                </a:solidFill>
              </p:spPr>
              <p:txBody>
                <a:bodyPr vert="eaVert" wrap="square" rtlCol="0">
                  <a:spAutoFit/>
                </a:bodyPr>
                <a:lstStyle/>
                <a:p>
                  <a:pPr algn="ctr"/>
                  <a:r>
                    <a:rPr lang="en-US" altLang="zh-CN" sz="1600" dirty="0">
                      <a:latin typeface="Times New Roman" panose="02020603050405020304" pitchFamily="18" charset="0"/>
                      <a:cs typeface="Times New Roman" panose="02020603050405020304" pitchFamily="18" charset="0"/>
                    </a:rPr>
                    <a:t>Sigmoid</a:t>
                  </a:r>
                  <a:endParaRPr lang="zh-CN" altLang="en-US" sz="1600" dirty="0">
                    <a:latin typeface="Times New Roman" panose="02020603050405020304" pitchFamily="18" charset="0"/>
                    <a:cs typeface="Times New Roman" panose="02020603050405020304" pitchFamily="18" charset="0"/>
                  </a:endParaRPr>
                </a:p>
              </p:txBody>
            </p:sp>
            <p:cxnSp>
              <p:nvCxnSpPr>
                <p:cNvPr id="240" name="直接箭头连接符 239">
                  <a:extLst>
                    <a:ext uri="{FF2B5EF4-FFF2-40B4-BE49-F238E27FC236}">
                      <a16:creationId xmlns:a16="http://schemas.microsoft.com/office/drawing/2014/main" id="{0EDFE962-B549-420C-A99E-66F4C330D741}"/>
                    </a:ext>
                  </a:extLst>
                </p:cNvPr>
                <p:cNvCxnSpPr>
                  <a:cxnSpLocks/>
                  <a:stCxn id="233" idx="1"/>
                </p:cNvCxnSpPr>
                <p:nvPr/>
              </p:nvCxnSpPr>
              <p:spPr>
                <a:xfrm>
                  <a:off x="1260351" y="1917936"/>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FFC7EB00-51FD-4438-843B-131C8B37FA39}"/>
                    </a:ext>
                  </a:extLst>
                </p:cNvPr>
                <p:cNvCxnSpPr>
                  <a:cxnSpLocks/>
                  <a:stCxn id="234" idx="1"/>
                </p:cNvCxnSpPr>
                <p:nvPr/>
              </p:nvCxnSpPr>
              <p:spPr>
                <a:xfrm>
                  <a:off x="1260351" y="2243776"/>
                  <a:ext cx="622413"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直接箭头连接符 247">
                  <a:extLst>
                    <a:ext uri="{FF2B5EF4-FFF2-40B4-BE49-F238E27FC236}">
                      <a16:creationId xmlns:a16="http://schemas.microsoft.com/office/drawing/2014/main" id="{7A02933F-FE11-430F-ABC3-A420390B5215}"/>
                    </a:ext>
                  </a:extLst>
                </p:cNvPr>
                <p:cNvCxnSpPr>
                  <a:cxnSpLocks/>
                  <a:stCxn id="235" idx="1"/>
                  <a:endCxn id="238" idx="1"/>
                </p:cNvCxnSpPr>
                <p:nvPr/>
              </p:nvCxnSpPr>
              <p:spPr>
                <a:xfrm>
                  <a:off x="1265136" y="2576939"/>
                  <a:ext cx="617628"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0" name="直接箭头连接符 249">
                  <a:extLst>
                    <a:ext uri="{FF2B5EF4-FFF2-40B4-BE49-F238E27FC236}">
                      <a16:creationId xmlns:a16="http://schemas.microsoft.com/office/drawing/2014/main" id="{49374274-188F-4C22-916C-13364A21626F}"/>
                    </a:ext>
                  </a:extLst>
                </p:cNvPr>
                <p:cNvCxnSpPr>
                  <a:cxnSpLocks/>
                  <a:stCxn id="236" idx="3"/>
                </p:cNvCxnSpPr>
                <p:nvPr/>
              </p:nvCxnSpPr>
              <p:spPr>
                <a:xfrm>
                  <a:off x="1260353" y="2906443"/>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3" name="直接箭头连接符 252">
                  <a:extLst>
                    <a:ext uri="{FF2B5EF4-FFF2-40B4-BE49-F238E27FC236}">
                      <a16:creationId xmlns:a16="http://schemas.microsoft.com/office/drawing/2014/main" id="{81CDC8A1-FD62-4C1C-AD13-18D8449E0B98}"/>
                    </a:ext>
                  </a:extLst>
                </p:cNvPr>
                <p:cNvCxnSpPr>
                  <a:cxnSpLocks/>
                  <a:stCxn id="237" idx="1"/>
                </p:cNvCxnSpPr>
                <p:nvPr/>
              </p:nvCxnSpPr>
              <p:spPr>
                <a:xfrm>
                  <a:off x="1260351" y="3235944"/>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284" name="图形 283">
                  <a:extLst>
                    <a:ext uri="{FF2B5EF4-FFF2-40B4-BE49-F238E27FC236}">
                      <a16:creationId xmlns:a16="http://schemas.microsoft.com/office/drawing/2014/main" id="{9FC6E719-6D30-4C72-BBE5-E34059168A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81374" y="2147258"/>
                  <a:ext cx="180364" cy="180364"/>
                </a:xfrm>
                <a:prstGeom prst="rect">
                  <a:avLst/>
                </a:prstGeom>
              </p:spPr>
            </p:pic>
            <p:pic>
              <p:nvPicPr>
                <p:cNvPr id="285" name="图形 284">
                  <a:extLst>
                    <a:ext uri="{FF2B5EF4-FFF2-40B4-BE49-F238E27FC236}">
                      <a16:creationId xmlns:a16="http://schemas.microsoft.com/office/drawing/2014/main" id="{8902CFF7-22F0-4A55-B68D-F061795814C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2483734"/>
                  <a:ext cx="180364" cy="180364"/>
                </a:xfrm>
                <a:prstGeom prst="rect">
                  <a:avLst/>
                </a:prstGeom>
              </p:spPr>
            </p:pic>
            <p:pic>
              <p:nvPicPr>
                <p:cNvPr id="286" name="图形 285">
                  <a:extLst>
                    <a:ext uri="{FF2B5EF4-FFF2-40B4-BE49-F238E27FC236}">
                      <a16:creationId xmlns:a16="http://schemas.microsoft.com/office/drawing/2014/main" id="{ADF55ED5-E327-4062-B46A-B2F430D0D1C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2800648"/>
                  <a:ext cx="180364" cy="180364"/>
                </a:xfrm>
                <a:prstGeom prst="rect">
                  <a:avLst/>
                </a:prstGeom>
              </p:spPr>
            </p:pic>
            <p:pic>
              <p:nvPicPr>
                <p:cNvPr id="287" name="图形 286">
                  <a:extLst>
                    <a:ext uri="{FF2B5EF4-FFF2-40B4-BE49-F238E27FC236}">
                      <a16:creationId xmlns:a16="http://schemas.microsoft.com/office/drawing/2014/main" id="{ACDBA97B-43A7-4329-8470-1A41A4CFDC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82830" y="3127527"/>
                  <a:ext cx="180364" cy="180364"/>
                </a:xfrm>
                <a:prstGeom prst="rect">
                  <a:avLst/>
                </a:prstGeom>
              </p:spPr>
            </p:pic>
            <p:pic>
              <p:nvPicPr>
                <p:cNvPr id="288" name="图形 287">
                  <a:extLst>
                    <a:ext uri="{FF2B5EF4-FFF2-40B4-BE49-F238E27FC236}">
                      <a16:creationId xmlns:a16="http://schemas.microsoft.com/office/drawing/2014/main" id="{EB19AF27-0F09-4CF1-98B6-9FE87FFE050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1824866"/>
                  <a:ext cx="180364" cy="180364"/>
                </a:xfrm>
                <a:prstGeom prst="rect">
                  <a:avLst/>
                </a:prstGeom>
              </p:spPr>
            </p:pic>
          </p:grpSp>
          <p:sp>
            <p:nvSpPr>
              <p:cNvPr id="290" name="文本框 289">
                <a:extLst>
                  <a:ext uri="{FF2B5EF4-FFF2-40B4-BE49-F238E27FC236}">
                    <a16:creationId xmlns:a16="http://schemas.microsoft.com/office/drawing/2014/main" id="{32D4DEE3-3937-4021-BAFA-0710C259E5B5}"/>
                  </a:ext>
                </a:extLst>
              </p:cNvPr>
              <p:cNvSpPr txBox="1"/>
              <p:nvPr/>
            </p:nvSpPr>
            <p:spPr>
              <a:xfrm>
                <a:off x="3591870" y="2200363"/>
                <a:ext cx="817776" cy="338554"/>
              </a:xfrm>
              <a:prstGeom prst="rect">
                <a:avLst/>
              </a:prstGeom>
              <a:solidFill>
                <a:schemeClr val="accent1">
                  <a:lumMod val="60000"/>
                  <a:lumOff val="40000"/>
                </a:schemeClr>
              </a:solidFill>
              <a:ln w="1270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Score</a:t>
                </a:r>
                <a:endParaRPr lang="zh-CN" altLang="en-US" sz="1600" dirty="0">
                  <a:latin typeface="Times New Roman" panose="02020603050405020304" pitchFamily="18" charset="0"/>
                  <a:cs typeface="Times New Roman" panose="02020603050405020304" pitchFamily="18" charset="0"/>
                </a:endParaRPr>
              </a:p>
            </p:txBody>
          </p:sp>
          <p:cxnSp>
            <p:nvCxnSpPr>
              <p:cNvPr id="293" name="连接符: 肘形 292">
                <a:extLst>
                  <a:ext uri="{FF2B5EF4-FFF2-40B4-BE49-F238E27FC236}">
                    <a16:creationId xmlns:a16="http://schemas.microsoft.com/office/drawing/2014/main" id="{D591DEA0-2B49-4935-A359-9D1D314E9A01}"/>
                  </a:ext>
                </a:extLst>
              </p:cNvPr>
              <p:cNvCxnSpPr>
                <a:cxnSpLocks/>
                <a:endCxn id="290" idx="1"/>
              </p:cNvCxnSpPr>
              <p:nvPr/>
            </p:nvCxnSpPr>
            <p:spPr>
              <a:xfrm>
                <a:off x="2328664" y="1689078"/>
                <a:ext cx="1263206" cy="68056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6" name="连接符: 肘形 295">
                <a:extLst>
                  <a:ext uri="{FF2B5EF4-FFF2-40B4-BE49-F238E27FC236}">
                    <a16:creationId xmlns:a16="http://schemas.microsoft.com/office/drawing/2014/main" id="{62F47680-7298-4CD0-BEB8-930F8F6FF511}"/>
                  </a:ext>
                </a:extLst>
              </p:cNvPr>
              <p:cNvCxnSpPr>
                <a:cxnSpLocks/>
                <a:endCxn id="290" idx="1"/>
              </p:cNvCxnSpPr>
              <p:nvPr/>
            </p:nvCxnSpPr>
            <p:spPr>
              <a:xfrm>
                <a:off x="2327680" y="2017142"/>
                <a:ext cx="1264190" cy="352498"/>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8" name="直接箭头连接符 297">
                <a:extLst>
                  <a:ext uri="{FF2B5EF4-FFF2-40B4-BE49-F238E27FC236}">
                    <a16:creationId xmlns:a16="http://schemas.microsoft.com/office/drawing/2014/main" id="{B4344F62-3497-40D6-A6B2-F2EEBC89356D}"/>
                  </a:ext>
                </a:extLst>
              </p:cNvPr>
              <p:cNvCxnSpPr>
                <a:cxnSpLocks/>
                <a:stCxn id="238" idx="3"/>
                <a:endCxn id="290" idx="1"/>
              </p:cNvCxnSpPr>
              <p:nvPr/>
            </p:nvCxnSpPr>
            <p:spPr>
              <a:xfrm>
                <a:off x="2334609" y="2368920"/>
                <a:ext cx="1257261" cy="72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0" name="连接符: 肘形 299">
                <a:extLst>
                  <a:ext uri="{FF2B5EF4-FFF2-40B4-BE49-F238E27FC236}">
                    <a16:creationId xmlns:a16="http://schemas.microsoft.com/office/drawing/2014/main" id="{61100409-AD12-4B85-9DCF-DD387E0C6551}"/>
                  </a:ext>
                </a:extLst>
              </p:cNvPr>
              <p:cNvCxnSpPr>
                <a:cxnSpLocks/>
                <a:endCxn id="290" idx="1"/>
              </p:cNvCxnSpPr>
              <p:nvPr/>
            </p:nvCxnSpPr>
            <p:spPr>
              <a:xfrm flipV="1">
                <a:off x="2326060" y="2369640"/>
                <a:ext cx="1265810" cy="32333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2" name="连接符: 肘形 301">
                <a:extLst>
                  <a:ext uri="{FF2B5EF4-FFF2-40B4-BE49-F238E27FC236}">
                    <a16:creationId xmlns:a16="http://schemas.microsoft.com/office/drawing/2014/main" id="{BCA8CD01-3BC0-4AED-B802-8AD4BFC03942}"/>
                  </a:ext>
                </a:extLst>
              </p:cNvPr>
              <p:cNvCxnSpPr>
                <a:cxnSpLocks/>
                <a:endCxn id="290" idx="1"/>
              </p:cNvCxnSpPr>
              <p:nvPr/>
            </p:nvCxnSpPr>
            <p:spPr>
              <a:xfrm flipV="1">
                <a:off x="2332629" y="2369640"/>
                <a:ext cx="1259241" cy="63716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26" name="加号 325">
                <a:extLst>
                  <a:ext uri="{FF2B5EF4-FFF2-40B4-BE49-F238E27FC236}">
                    <a16:creationId xmlns:a16="http://schemas.microsoft.com/office/drawing/2014/main" id="{ED407E20-9E08-4AFF-8532-3288CCB942AB}"/>
                  </a:ext>
                </a:extLst>
              </p:cNvPr>
              <p:cNvSpPr/>
              <p:nvPr/>
            </p:nvSpPr>
            <p:spPr>
              <a:xfrm>
                <a:off x="2779005" y="2183676"/>
                <a:ext cx="362222" cy="38078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2" name="文本框 341">
                <a:extLst>
                  <a:ext uri="{FF2B5EF4-FFF2-40B4-BE49-F238E27FC236}">
                    <a16:creationId xmlns:a16="http://schemas.microsoft.com/office/drawing/2014/main" id="{C2263863-0DFE-4B31-9FC4-4EA44C283548}"/>
                  </a:ext>
                </a:extLst>
              </p:cNvPr>
              <p:cNvSpPr txBox="1"/>
              <p:nvPr/>
            </p:nvSpPr>
            <p:spPr>
              <a:xfrm>
                <a:off x="3060817" y="2167622"/>
                <a:ext cx="552257"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Scaling</a:t>
                </a:r>
                <a:endParaRPr lang="zh-CN" altLang="en-US" sz="900" dirty="0">
                  <a:latin typeface="Times New Roman" panose="02020603050405020304" pitchFamily="18" charset="0"/>
                  <a:cs typeface="Times New Roman" panose="02020603050405020304" pitchFamily="18" charset="0"/>
                </a:endParaRPr>
              </a:p>
            </p:txBody>
          </p:sp>
        </p:grpSp>
        <p:sp>
          <p:nvSpPr>
            <p:cNvPr id="344" name="矩形: 圆角 343">
              <a:extLst>
                <a:ext uri="{FF2B5EF4-FFF2-40B4-BE49-F238E27FC236}">
                  <a16:creationId xmlns:a16="http://schemas.microsoft.com/office/drawing/2014/main" id="{226DED0F-DD15-4C6F-981E-771BE9AD5A8F}"/>
                </a:ext>
              </a:extLst>
            </p:cNvPr>
            <p:cNvSpPr/>
            <p:nvPr/>
          </p:nvSpPr>
          <p:spPr>
            <a:xfrm>
              <a:off x="88166" y="1226891"/>
              <a:ext cx="4251959" cy="1763449"/>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12" name="文本框 411">
            <a:extLst>
              <a:ext uri="{FF2B5EF4-FFF2-40B4-BE49-F238E27FC236}">
                <a16:creationId xmlns:a16="http://schemas.microsoft.com/office/drawing/2014/main" id="{5D541655-15F0-48F0-B8F9-AE9B1AA7B808}"/>
              </a:ext>
            </a:extLst>
          </p:cNvPr>
          <p:cNvSpPr txBox="1"/>
          <p:nvPr/>
        </p:nvSpPr>
        <p:spPr>
          <a:xfrm>
            <a:off x="4704297" y="1012940"/>
            <a:ext cx="2113227" cy="646331"/>
          </a:xfrm>
          <a:prstGeom prst="rect">
            <a:avLst/>
          </a:prstGeom>
          <a:noFill/>
          <a:ln w="19050">
            <a:solidFill>
              <a:schemeClr val="tx1"/>
            </a:solidFill>
          </a:ln>
        </p:spPr>
        <p:txBody>
          <a:bodyPr wrap="square" rtlCol="0">
            <a:spAutoFit/>
          </a:bodyPr>
          <a:lstStyle/>
          <a:p>
            <a:pPr algn="ctr"/>
            <a:r>
              <a:rPr lang="en-US" altLang="zh-CN" sz="1800" dirty="0">
                <a:latin typeface="Times New Roman" panose="02020603050405020304" pitchFamily="18" charset="0"/>
                <a:cs typeface="Times New Roman" panose="02020603050405020304" pitchFamily="18" charset="0"/>
              </a:rPr>
              <a:t>Repository</a:t>
            </a:r>
          </a:p>
          <a:p>
            <a:pPr algn="ctr"/>
            <a:r>
              <a:rPr lang="en-US" altLang="zh-CN" sz="1800" dirty="0">
                <a:latin typeface="Times New Roman" panose="02020603050405020304" pitchFamily="18" charset="0"/>
                <a:cs typeface="Times New Roman" panose="02020603050405020304" pitchFamily="18" charset="0"/>
              </a:rPr>
              <a:t>activity level</a:t>
            </a:r>
            <a:endParaRPr lang="zh-CN" altLang="en-US" sz="1800" dirty="0">
              <a:latin typeface="Times New Roman" panose="02020603050405020304" pitchFamily="18" charset="0"/>
              <a:cs typeface="Times New Roman" panose="02020603050405020304" pitchFamily="18" charset="0"/>
            </a:endParaRPr>
          </a:p>
        </p:txBody>
      </p:sp>
      <p:cxnSp>
        <p:nvCxnSpPr>
          <p:cNvPr id="414" name="直接箭头连接符 413">
            <a:extLst>
              <a:ext uri="{FF2B5EF4-FFF2-40B4-BE49-F238E27FC236}">
                <a16:creationId xmlns:a16="http://schemas.microsoft.com/office/drawing/2014/main" id="{87B9970E-47F9-4DAE-874A-719C3FC4967E}"/>
              </a:ext>
            </a:extLst>
          </p:cNvPr>
          <p:cNvCxnSpPr>
            <a:cxnSpLocks/>
            <a:stCxn id="96" idx="0"/>
            <a:endCxn id="412" idx="2"/>
          </p:cNvCxnSpPr>
          <p:nvPr/>
        </p:nvCxnSpPr>
        <p:spPr>
          <a:xfrm flipV="1">
            <a:off x="5754991" y="1659271"/>
            <a:ext cx="5920" cy="503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6" name="组合 405">
            <a:extLst>
              <a:ext uri="{FF2B5EF4-FFF2-40B4-BE49-F238E27FC236}">
                <a16:creationId xmlns:a16="http://schemas.microsoft.com/office/drawing/2014/main" id="{B8541180-5252-4F5B-A94C-F2074908B938}"/>
              </a:ext>
            </a:extLst>
          </p:cNvPr>
          <p:cNvGrpSpPr/>
          <p:nvPr/>
        </p:nvGrpSpPr>
        <p:grpSpPr>
          <a:xfrm>
            <a:off x="7194282" y="529140"/>
            <a:ext cx="4733172" cy="1691120"/>
            <a:chOff x="7249887" y="624347"/>
            <a:chExt cx="4733172" cy="1691120"/>
          </a:xfrm>
        </p:grpSpPr>
        <p:grpSp>
          <p:nvGrpSpPr>
            <p:cNvPr id="404" name="组合 403">
              <a:extLst>
                <a:ext uri="{FF2B5EF4-FFF2-40B4-BE49-F238E27FC236}">
                  <a16:creationId xmlns:a16="http://schemas.microsoft.com/office/drawing/2014/main" id="{9F1076A1-2878-49FB-8585-B24470313504}"/>
                </a:ext>
              </a:extLst>
            </p:cNvPr>
            <p:cNvGrpSpPr/>
            <p:nvPr/>
          </p:nvGrpSpPr>
          <p:grpSpPr>
            <a:xfrm>
              <a:off x="7387632" y="661001"/>
              <a:ext cx="4595427" cy="1601260"/>
              <a:chOff x="7322711" y="716933"/>
              <a:chExt cx="4595427" cy="1601260"/>
            </a:xfrm>
          </p:grpSpPr>
          <p:pic>
            <p:nvPicPr>
              <p:cNvPr id="392" name="图形 391">
                <a:extLst>
                  <a:ext uri="{FF2B5EF4-FFF2-40B4-BE49-F238E27FC236}">
                    <a16:creationId xmlns:a16="http://schemas.microsoft.com/office/drawing/2014/main" id="{31001634-0F1A-4964-9053-FDC22FD2365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29753" y="1996182"/>
                <a:ext cx="311312" cy="311312"/>
              </a:xfrm>
              <a:prstGeom prst="rect">
                <a:avLst/>
              </a:prstGeom>
            </p:spPr>
          </p:pic>
          <p:pic>
            <p:nvPicPr>
              <p:cNvPr id="394" name="图形 393">
                <a:extLst>
                  <a:ext uri="{FF2B5EF4-FFF2-40B4-BE49-F238E27FC236}">
                    <a16:creationId xmlns:a16="http://schemas.microsoft.com/office/drawing/2014/main" id="{B746A267-11BA-4DE7-94B6-A5AC836F0F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322711" y="1570017"/>
                <a:ext cx="317147" cy="317147"/>
              </a:xfrm>
              <a:prstGeom prst="rect">
                <a:avLst/>
              </a:prstGeom>
            </p:spPr>
          </p:pic>
          <p:pic>
            <p:nvPicPr>
              <p:cNvPr id="396" name="图形 395">
                <a:extLst>
                  <a:ext uri="{FF2B5EF4-FFF2-40B4-BE49-F238E27FC236}">
                    <a16:creationId xmlns:a16="http://schemas.microsoft.com/office/drawing/2014/main" id="{F6D5296D-77F6-4B4B-AD63-6AEE611C5D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29753" y="1143853"/>
                <a:ext cx="317147" cy="317147"/>
              </a:xfrm>
              <a:prstGeom prst="rect">
                <a:avLst/>
              </a:prstGeom>
            </p:spPr>
          </p:pic>
          <p:pic>
            <p:nvPicPr>
              <p:cNvPr id="398" name="图形 397">
                <a:extLst>
                  <a:ext uri="{FF2B5EF4-FFF2-40B4-BE49-F238E27FC236}">
                    <a16:creationId xmlns:a16="http://schemas.microsoft.com/office/drawing/2014/main" id="{FD1EA7E5-94DF-4A5A-B70B-C18B598BD76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328794" y="716933"/>
                <a:ext cx="317903" cy="317903"/>
              </a:xfrm>
              <a:prstGeom prst="rect">
                <a:avLst/>
              </a:prstGeom>
            </p:spPr>
          </p:pic>
          <p:sp>
            <p:nvSpPr>
              <p:cNvPr id="400" name="文本框 399">
                <a:extLst>
                  <a:ext uri="{FF2B5EF4-FFF2-40B4-BE49-F238E27FC236}">
                    <a16:creationId xmlns:a16="http://schemas.microsoft.com/office/drawing/2014/main" id="{B4113936-4285-4D53-9C61-1019D7944470}"/>
                  </a:ext>
                </a:extLst>
              </p:cNvPr>
              <p:cNvSpPr txBox="1"/>
              <p:nvPr/>
            </p:nvSpPr>
            <p:spPr>
              <a:xfrm>
                <a:off x="7646697" y="739634"/>
                <a:ext cx="308991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in the top 25%</a:t>
                </a:r>
                <a:endParaRPr lang="zh-CN" altLang="en-US" sz="1200" dirty="0">
                  <a:latin typeface="Times New Roman" panose="02020603050405020304" pitchFamily="18" charset="0"/>
                  <a:cs typeface="Times New Roman" panose="02020603050405020304" pitchFamily="18" charset="0"/>
                </a:endParaRPr>
              </a:p>
            </p:txBody>
          </p:sp>
          <p:sp>
            <p:nvSpPr>
              <p:cNvPr id="401" name="文本框 400">
                <a:extLst>
                  <a:ext uri="{FF2B5EF4-FFF2-40B4-BE49-F238E27FC236}">
                    <a16:creationId xmlns:a16="http://schemas.microsoft.com/office/drawing/2014/main" id="{0A5BDE85-0CFC-451F-97B7-545DE8BA7FB0}"/>
                  </a:ext>
                </a:extLst>
              </p:cNvPr>
              <p:cNvSpPr txBox="1"/>
              <p:nvPr/>
            </p:nvSpPr>
            <p:spPr>
              <a:xfrm>
                <a:off x="7652760" y="1190616"/>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between the top 25% and top 50%.</a:t>
                </a:r>
                <a:endParaRPr lang="zh-CN" altLang="en-US" sz="1200" dirty="0">
                  <a:latin typeface="Times New Roman" panose="02020603050405020304" pitchFamily="18" charset="0"/>
                  <a:cs typeface="Times New Roman" panose="02020603050405020304" pitchFamily="18" charset="0"/>
                </a:endParaRPr>
              </a:p>
            </p:txBody>
          </p:sp>
          <p:sp>
            <p:nvSpPr>
              <p:cNvPr id="402" name="文本框 401">
                <a:extLst>
                  <a:ext uri="{FF2B5EF4-FFF2-40B4-BE49-F238E27FC236}">
                    <a16:creationId xmlns:a16="http://schemas.microsoft.com/office/drawing/2014/main" id="{38F08D6D-6BA1-4302-8142-BB5BCBB6F2DB}"/>
                  </a:ext>
                </a:extLst>
              </p:cNvPr>
              <p:cNvSpPr txBox="1"/>
              <p:nvPr/>
            </p:nvSpPr>
            <p:spPr>
              <a:xfrm>
                <a:off x="7652760" y="1612260"/>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between the top 50% and top 75%.</a:t>
                </a:r>
                <a:endParaRPr lang="zh-CN" altLang="en-US" sz="1200" dirty="0">
                  <a:latin typeface="Times New Roman" panose="02020603050405020304" pitchFamily="18" charset="0"/>
                  <a:cs typeface="Times New Roman" panose="02020603050405020304" pitchFamily="18" charset="0"/>
                </a:endParaRPr>
              </a:p>
            </p:txBody>
          </p:sp>
          <p:sp>
            <p:nvSpPr>
              <p:cNvPr id="403" name="文本框 402">
                <a:extLst>
                  <a:ext uri="{FF2B5EF4-FFF2-40B4-BE49-F238E27FC236}">
                    <a16:creationId xmlns:a16="http://schemas.microsoft.com/office/drawing/2014/main" id="{68C700F7-4BC2-4F4D-8C21-BFD7B6E8CC47}"/>
                  </a:ext>
                </a:extLst>
              </p:cNvPr>
              <p:cNvSpPr txBox="1"/>
              <p:nvPr/>
            </p:nvSpPr>
            <p:spPr>
              <a:xfrm>
                <a:off x="7652760" y="2041194"/>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below the top 75%</a:t>
                </a:r>
                <a:endParaRPr lang="zh-CN" altLang="en-US" sz="1200" dirty="0">
                  <a:latin typeface="Times New Roman" panose="02020603050405020304" pitchFamily="18" charset="0"/>
                  <a:cs typeface="Times New Roman" panose="02020603050405020304" pitchFamily="18" charset="0"/>
                </a:endParaRPr>
              </a:p>
            </p:txBody>
          </p:sp>
        </p:grpSp>
        <p:sp>
          <p:nvSpPr>
            <p:cNvPr id="405" name="矩形: 圆角 404">
              <a:extLst>
                <a:ext uri="{FF2B5EF4-FFF2-40B4-BE49-F238E27FC236}">
                  <a16:creationId xmlns:a16="http://schemas.microsoft.com/office/drawing/2014/main" id="{F6BFE71F-56A2-44DD-B14C-6B7757681B32}"/>
                </a:ext>
              </a:extLst>
            </p:cNvPr>
            <p:cNvSpPr/>
            <p:nvPr/>
          </p:nvSpPr>
          <p:spPr>
            <a:xfrm>
              <a:off x="7249887" y="624347"/>
              <a:ext cx="4721376" cy="1691120"/>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4" name="组合 423">
            <a:extLst>
              <a:ext uri="{FF2B5EF4-FFF2-40B4-BE49-F238E27FC236}">
                <a16:creationId xmlns:a16="http://schemas.microsoft.com/office/drawing/2014/main" id="{E0E99164-EBD8-4CFA-B8B8-830E656EF9E3}"/>
              </a:ext>
            </a:extLst>
          </p:cNvPr>
          <p:cNvGrpSpPr/>
          <p:nvPr/>
        </p:nvGrpSpPr>
        <p:grpSpPr>
          <a:xfrm>
            <a:off x="240579" y="588686"/>
            <a:ext cx="4159773" cy="750164"/>
            <a:chOff x="150290" y="512329"/>
            <a:chExt cx="4159773" cy="750164"/>
          </a:xfrm>
        </p:grpSpPr>
        <p:grpSp>
          <p:nvGrpSpPr>
            <p:cNvPr id="419" name="组合 418">
              <a:extLst>
                <a:ext uri="{FF2B5EF4-FFF2-40B4-BE49-F238E27FC236}">
                  <a16:creationId xmlns:a16="http://schemas.microsoft.com/office/drawing/2014/main" id="{CDE79F23-795E-4742-B129-74C5E337F3B6}"/>
                </a:ext>
              </a:extLst>
            </p:cNvPr>
            <p:cNvGrpSpPr/>
            <p:nvPr/>
          </p:nvGrpSpPr>
          <p:grpSpPr>
            <a:xfrm>
              <a:off x="259551" y="581042"/>
              <a:ext cx="4050512" cy="656604"/>
              <a:chOff x="375712" y="521152"/>
              <a:chExt cx="4252481" cy="749909"/>
            </a:xfrm>
          </p:grpSpPr>
          <p:grpSp>
            <p:nvGrpSpPr>
              <p:cNvPr id="364" name="组合 363">
                <a:extLst>
                  <a:ext uri="{FF2B5EF4-FFF2-40B4-BE49-F238E27FC236}">
                    <a16:creationId xmlns:a16="http://schemas.microsoft.com/office/drawing/2014/main" id="{06B3D9D7-5B5D-4960-9C74-5A08F35C3133}"/>
                  </a:ext>
                </a:extLst>
              </p:cNvPr>
              <p:cNvGrpSpPr/>
              <p:nvPr/>
            </p:nvGrpSpPr>
            <p:grpSpPr>
              <a:xfrm>
                <a:off x="420129" y="521152"/>
                <a:ext cx="2338076" cy="316361"/>
                <a:chOff x="609028" y="3359690"/>
                <a:chExt cx="2150134" cy="287668"/>
              </a:xfrm>
            </p:grpSpPr>
            <p:pic>
              <p:nvPicPr>
                <p:cNvPr id="356" name="图形 355">
                  <a:extLst>
                    <a:ext uri="{FF2B5EF4-FFF2-40B4-BE49-F238E27FC236}">
                      <a16:creationId xmlns:a16="http://schemas.microsoft.com/office/drawing/2014/main" id="{DE2CEB57-65AB-4410-98D6-87B7892099D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609028" y="3412070"/>
                  <a:ext cx="180364" cy="180364"/>
                </a:xfrm>
                <a:prstGeom prst="rect">
                  <a:avLst/>
                </a:prstGeom>
              </p:spPr>
            </p:pic>
            <p:sp>
              <p:nvSpPr>
                <p:cNvPr id="357" name="文本框 356">
                  <a:extLst>
                    <a:ext uri="{FF2B5EF4-FFF2-40B4-BE49-F238E27FC236}">
                      <a16:creationId xmlns:a16="http://schemas.microsoft.com/office/drawing/2014/main" id="{367B82FF-BBD3-4DB3-A7D1-DFB5ADEE683A}"/>
                    </a:ext>
                  </a:extLst>
                </p:cNvPr>
                <p:cNvSpPr txBox="1"/>
                <p:nvPr/>
              </p:nvSpPr>
              <p:spPr>
                <a:xfrm>
                  <a:off x="785150" y="3359690"/>
                  <a:ext cx="1974012"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Find the mean of a time series</a:t>
                  </a:r>
                  <a:endParaRPr lang="zh-CN" altLang="en-US" sz="1200" dirty="0">
                    <a:latin typeface="Times New Roman" panose="02020603050405020304" pitchFamily="18" charset="0"/>
                    <a:cs typeface="Times New Roman" panose="02020603050405020304" pitchFamily="18" charset="0"/>
                  </a:endParaRPr>
                </a:p>
              </p:txBody>
            </p:sp>
          </p:grpSp>
          <p:grpSp>
            <p:nvGrpSpPr>
              <p:cNvPr id="368" name="组合 367">
                <a:extLst>
                  <a:ext uri="{FF2B5EF4-FFF2-40B4-BE49-F238E27FC236}">
                    <a16:creationId xmlns:a16="http://schemas.microsoft.com/office/drawing/2014/main" id="{99E982D2-28F1-4BAE-8809-6D1C219BDBA2}"/>
                  </a:ext>
                </a:extLst>
              </p:cNvPr>
              <p:cNvGrpSpPr/>
              <p:nvPr/>
            </p:nvGrpSpPr>
            <p:grpSpPr>
              <a:xfrm>
                <a:off x="375712" y="935124"/>
                <a:ext cx="1782891" cy="316361"/>
                <a:chOff x="572492" y="3539638"/>
                <a:chExt cx="1639576" cy="287668"/>
              </a:xfrm>
            </p:grpSpPr>
            <p:sp>
              <p:nvSpPr>
                <p:cNvPr id="363" name="加号 362">
                  <a:extLst>
                    <a:ext uri="{FF2B5EF4-FFF2-40B4-BE49-F238E27FC236}">
                      <a16:creationId xmlns:a16="http://schemas.microsoft.com/office/drawing/2014/main" id="{7A5B031E-E695-4141-B290-41B318CA7DA0}"/>
                    </a:ext>
                  </a:extLst>
                </p:cNvPr>
                <p:cNvSpPr/>
                <p:nvPr/>
              </p:nvSpPr>
              <p:spPr>
                <a:xfrm>
                  <a:off x="572492" y="3561843"/>
                  <a:ext cx="240489" cy="24631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p>
              </p:txBody>
            </p:sp>
            <p:sp>
              <p:nvSpPr>
                <p:cNvPr id="365" name="文本框 364">
                  <a:extLst>
                    <a:ext uri="{FF2B5EF4-FFF2-40B4-BE49-F238E27FC236}">
                      <a16:creationId xmlns:a16="http://schemas.microsoft.com/office/drawing/2014/main" id="{F6D6AFE0-E532-4EAC-B42B-80EB9567171D}"/>
                    </a:ext>
                  </a:extLst>
                </p:cNvPr>
                <p:cNvSpPr txBox="1"/>
                <p:nvPr/>
              </p:nvSpPr>
              <p:spPr>
                <a:xfrm>
                  <a:off x="778678" y="3539638"/>
                  <a:ext cx="1433390"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Add multiple results</a:t>
                  </a:r>
                  <a:endParaRPr lang="zh-CN" altLang="en-US" sz="1200" dirty="0">
                    <a:latin typeface="Times New Roman" panose="02020603050405020304" pitchFamily="18" charset="0"/>
                    <a:cs typeface="Times New Roman" panose="02020603050405020304" pitchFamily="18" charset="0"/>
                  </a:endParaRPr>
                </a:p>
              </p:txBody>
            </p:sp>
          </p:grpSp>
          <p:grpSp>
            <p:nvGrpSpPr>
              <p:cNvPr id="370" name="组合 369">
                <a:extLst>
                  <a:ext uri="{FF2B5EF4-FFF2-40B4-BE49-F238E27FC236}">
                    <a16:creationId xmlns:a16="http://schemas.microsoft.com/office/drawing/2014/main" id="{BE9DD8B8-8CEE-451B-A963-7EFFC44E7929}"/>
                  </a:ext>
                </a:extLst>
              </p:cNvPr>
              <p:cNvGrpSpPr/>
              <p:nvPr/>
            </p:nvGrpSpPr>
            <p:grpSpPr>
              <a:xfrm>
                <a:off x="2854914" y="525622"/>
                <a:ext cx="1126520" cy="304628"/>
                <a:chOff x="590133" y="3841761"/>
                <a:chExt cx="1035967" cy="276999"/>
              </a:xfrm>
            </p:grpSpPr>
            <p:cxnSp>
              <p:nvCxnSpPr>
                <p:cNvPr id="367" name="直接箭头连接符 366">
                  <a:extLst>
                    <a:ext uri="{FF2B5EF4-FFF2-40B4-BE49-F238E27FC236}">
                      <a16:creationId xmlns:a16="http://schemas.microsoft.com/office/drawing/2014/main" id="{92B072C5-68CD-4987-A8AB-3324B8446A2F}"/>
                    </a:ext>
                  </a:extLst>
                </p:cNvPr>
                <p:cNvCxnSpPr>
                  <a:cxnSpLocks/>
                  <a:endCxn id="369" idx="1"/>
                </p:cNvCxnSpPr>
                <p:nvPr/>
              </p:nvCxnSpPr>
              <p:spPr>
                <a:xfrm>
                  <a:off x="590133" y="3978944"/>
                  <a:ext cx="195017" cy="131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69" name="文本框 368">
                  <a:extLst>
                    <a:ext uri="{FF2B5EF4-FFF2-40B4-BE49-F238E27FC236}">
                      <a16:creationId xmlns:a16="http://schemas.microsoft.com/office/drawing/2014/main" id="{E7A7F655-FE51-4005-9FCC-8B9622CB3A61}"/>
                    </a:ext>
                  </a:extLst>
                </p:cNvPr>
                <p:cNvSpPr txBox="1"/>
                <p:nvPr/>
              </p:nvSpPr>
              <p:spPr>
                <a:xfrm>
                  <a:off x="785150" y="3841761"/>
                  <a:ext cx="840950"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Data Flow</a:t>
                  </a:r>
                  <a:endParaRPr lang="zh-CN" altLang="en-US" sz="1200" dirty="0">
                    <a:latin typeface="Times New Roman" panose="02020603050405020304" pitchFamily="18" charset="0"/>
                    <a:cs typeface="Times New Roman" panose="02020603050405020304" pitchFamily="18" charset="0"/>
                  </a:endParaRPr>
                </a:p>
              </p:txBody>
            </p:sp>
          </p:grpSp>
          <p:grpSp>
            <p:nvGrpSpPr>
              <p:cNvPr id="377" name="组合 376">
                <a:extLst>
                  <a:ext uri="{FF2B5EF4-FFF2-40B4-BE49-F238E27FC236}">
                    <a16:creationId xmlns:a16="http://schemas.microsoft.com/office/drawing/2014/main" id="{CC658927-FAC2-427D-8DAD-6B370ED659CF}"/>
                  </a:ext>
                </a:extLst>
              </p:cNvPr>
              <p:cNvGrpSpPr/>
              <p:nvPr/>
            </p:nvGrpSpPr>
            <p:grpSpPr>
              <a:xfrm>
                <a:off x="2855235" y="954700"/>
                <a:ext cx="1772958" cy="316361"/>
                <a:chOff x="602555" y="3965128"/>
                <a:chExt cx="1630442" cy="287668"/>
              </a:xfrm>
            </p:grpSpPr>
            <p:cxnSp>
              <p:nvCxnSpPr>
                <p:cNvPr id="375" name="直接连接符 374">
                  <a:extLst>
                    <a:ext uri="{FF2B5EF4-FFF2-40B4-BE49-F238E27FC236}">
                      <a16:creationId xmlns:a16="http://schemas.microsoft.com/office/drawing/2014/main" id="{79D9EAD3-6105-4FCB-AFAB-2A2E2A7B5A89}"/>
                    </a:ext>
                  </a:extLst>
                </p:cNvPr>
                <p:cNvCxnSpPr>
                  <a:cxnSpLocks/>
                </p:cNvCxnSpPr>
                <p:nvPr/>
              </p:nvCxnSpPr>
              <p:spPr>
                <a:xfrm>
                  <a:off x="602555" y="4111111"/>
                  <a:ext cx="171136"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76" name="文本框 375">
                  <a:extLst>
                    <a:ext uri="{FF2B5EF4-FFF2-40B4-BE49-F238E27FC236}">
                      <a16:creationId xmlns:a16="http://schemas.microsoft.com/office/drawing/2014/main" id="{D2192BAC-EB6A-4B0F-95C4-613C69311C4F}"/>
                    </a:ext>
                  </a:extLst>
                </p:cNvPr>
                <p:cNvSpPr txBox="1"/>
                <p:nvPr/>
              </p:nvSpPr>
              <p:spPr>
                <a:xfrm>
                  <a:off x="799607" y="3965128"/>
                  <a:ext cx="1433390"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Data Transformation</a:t>
                  </a:r>
                  <a:endParaRPr lang="zh-CN" altLang="en-US" sz="1200" dirty="0">
                    <a:latin typeface="Times New Roman" panose="02020603050405020304" pitchFamily="18" charset="0"/>
                    <a:cs typeface="Times New Roman" panose="02020603050405020304" pitchFamily="18" charset="0"/>
                  </a:endParaRPr>
                </a:p>
              </p:txBody>
            </p:sp>
          </p:grpSp>
        </p:grpSp>
        <p:sp>
          <p:nvSpPr>
            <p:cNvPr id="422" name="矩形 421">
              <a:extLst>
                <a:ext uri="{FF2B5EF4-FFF2-40B4-BE49-F238E27FC236}">
                  <a16:creationId xmlns:a16="http://schemas.microsoft.com/office/drawing/2014/main" id="{8B28D513-179A-4188-9EBC-D78B9731BA95}"/>
                </a:ext>
              </a:extLst>
            </p:cNvPr>
            <p:cNvSpPr/>
            <p:nvPr/>
          </p:nvSpPr>
          <p:spPr>
            <a:xfrm>
              <a:off x="150290" y="512329"/>
              <a:ext cx="4159773" cy="750164"/>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3" name="组合 472">
            <a:extLst>
              <a:ext uri="{FF2B5EF4-FFF2-40B4-BE49-F238E27FC236}">
                <a16:creationId xmlns:a16="http://schemas.microsoft.com/office/drawing/2014/main" id="{D5A3A21E-E3A7-4B5C-881B-685B53209625}"/>
              </a:ext>
            </a:extLst>
          </p:cNvPr>
          <p:cNvGrpSpPr/>
          <p:nvPr/>
        </p:nvGrpSpPr>
        <p:grpSpPr>
          <a:xfrm>
            <a:off x="201617" y="3781168"/>
            <a:ext cx="4226621" cy="2816190"/>
            <a:chOff x="201617" y="3781168"/>
            <a:chExt cx="4226621" cy="2816190"/>
          </a:xfrm>
        </p:grpSpPr>
        <p:grpSp>
          <p:nvGrpSpPr>
            <p:cNvPr id="471" name="组合 470">
              <a:extLst>
                <a:ext uri="{FF2B5EF4-FFF2-40B4-BE49-F238E27FC236}">
                  <a16:creationId xmlns:a16="http://schemas.microsoft.com/office/drawing/2014/main" id="{54614671-D6AA-41FA-A5CD-9332CE02C972}"/>
                </a:ext>
              </a:extLst>
            </p:cNvPr>
            <p:cNvGrpSpPr/>
            <p:nvPr/>
          </p:nvGrpSpPr>
          <p:grpSpPr>
            <a:xfrm>
              <a:off x="255472" y="3784685"/>
              <a:ext cx="3994163" cy="2661973"/>
              <a:chOff x="255472" y="3784685"/>
              <a:chExt cx="3994163" cy="2661973"/>
            </a:xfrm>
          </p:grpSpPr>
          <p:grpSp>
            <p:nvGrpSpPr>
              <p:cNvPr id="470" name="组合 469">
                <a:extLst>
                  <a:ext uri="{FF2B5EF4-FFF2-40B4-BE49-F238E27FC236}">
                    <a16:creationId xmlns:a16="http://schemas.microsoft.com/office/drawing/2014/main" id="{60C85FFA-7F8A-4C6F-A12C-934E338FD1B7}"/>
                  </a:ext>
                </a:extLst>
              </p:cNvPr>
              <p:cNvGrpSpPr/>
              <p:nvPr/>
            </p:nvGrpSpPr>
            <p:grpSpPr>
              <a:xfrm>
                <a:off x="271892" y="5584973"/>
                <a:ext cx="3975326" cy="861685"/>
                <a:chOff x="271892" y="5584973"/>
                <a:chExt cx="3975326" cy="861685"/>
              </a:xfrm>
            </p:grpSpPr>
            <p:cxnSp>
              <p:nvCxnSpPr>
                <p:cNvPr id="39" name="直接箭头连接符 38">
                  <a:extLst>
                    <a:ext uri="{FF2B5EF4-FFF2-40B4-BE49-F238E27FC236}">
                      <a16:creationId xmlns:a16="http://schemas.microsoft.com/office/drawing/2014/main" id="{6FBEE11D-CE49-4A10-A62E-F63D99243CAB}"/>
                    </a:ext>
                  </a:extLst>
                </p:cNvPr>
                <p:cNvCxnSpPr>
                  <a:cxnSpLocks/>
                  <a:endCxn id="34" idx="1"/>
                </p:cNvCxnSpPr>
                <p:nvPr/>
              </p:nvCxnSpPr>
              <p:spPr>
                <a:xfrm flipV="1">
                  <a:off x="1882803" y="6111201"/>
                  <a:ext cx="976898" cy="2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2DC6368A-CFC9-4A2D-87E3-2EEAE9CABADB}"/>
                    </a:ext>
                  </a:extLst>
                </p:cNvPr>
                <p:cNvSpPr txBox="1"/>
                <p:nvPr/>
              </p:nvSpPr>
              <p:spPr>
                <a:xfrm>
                  <a:off x="2100683" y="5880368"/>
                  <a:ext cx="53728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Scaling</a:t>
                  </a:r>
                </a:p>
              </p:txBody>
            </p:sp>
            <p:grpSp>
              <p:nvGrpSpPr>
                <p:cNvPr id="59" name="组合 58">
                  <a:extLst>
                    <a:ext uri="{FF2B5EF4-FFF2-40B4-BE49-F238E27FC236}">
                      <a16:creationId xmlns:a16="http://schemas.microsoft.com/office/drawing/2014/main" id="{928A3105-D1A4-4870-A629-6981993263D3}"/>
                    </a:ext>
                  </a:extLst>
                </p:cNvPr>
                <p:cNvGrpSpPr/>
                <p:nvPr/>
              </p:nvGrpSpPr>
              <p:grpSpPr>
                <a:xfrm>
                  <a:off x="2859701" y="5585482"/>
                  <a:ext cx="1387517" cy="861176"/>
                  <a:chOff x="3040619" y="5453213"/>
                  <a:chExt cx="1387517" cy="861176"/>
                </a:xfrm>
              </p:grpSpPr>
              <p:pic>
                <p:nvPicPr>
                  <p:cNvPr id="34" name="图片 33">
                    <a:extLst>
                      <a:ext uri="{FF2B5EF4-FFF2-40B4-BE49-F238E27FC236}">
                        <a16:creationId xmlns:a16="http://schemas.microsoft.com/office/drawing/2014/main" id="{E233991E-CBE5-428A-8862-ADF2BBDC5F7C}"/>
                      </a:ext>
                    </a:extLst>
                  </p:cNvPr>
                  <p:cNvPicPr>
                    <a:picLocks noChangeAspect="1"/>
                  </p:cNvPicPr>
                  <p:nvPr/>
                </p:nvPicPr>
                <p:blipFill>
                  <a:blip r:embed="rId32"/>
                  <a:stretch>
                    <a:fillRect/>
                  </a:stretch>
                </p:blipFill>
                <p:spPr>
                  <a:xfrm>
                    <a:off x="3040619" y="5643474"/>
                    <a:ext cx="1387517" cy="670915"/>
                  </a:xfrm>
                  <a:prstGeom prst="rect">
                    <a:avLst/>
                  </a:prstGeom>
                  <a:ln w="3175">
                    <a:solidFill>
                      <a:schemeClr val="tx1"/>
                    </a:solidFill>
                  </a:ln>
                </p:spPr>
              </p:pic>
              <p:sp>
                <p:nvSpPr>
                  <p:cNvPr id="58" name="文本框 57">
                    <a:extLst>
                      <a:ext uri="{FF2B5EF4-FFF2-40B4-BE49-F238E27FC236}">
                        <a16:creationId xmlns:a16="http://schemas.microsoft.com/office/drawing/2014/main" id="{4E14F490-7391-4A35-890A-3E51FBE72D4E}"/>
                      </a:ext>
                    </a:extLst>
                  </p:cNvPr>
                  <p:cNvSpPr txBox="1"/>
                  <p:nvPr/>
                </p:nvSpPr>
                <p:spPr>
                  <a:xfrm>
                    <a:off x="3355231" y="5453213"/>
                    <a:ext cx="75057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Scaled data</a:t>
                    </a:r>
                    <a:endParaRPr lang="zh-CN" altLang="en-US" sz="900" dirty="0">
                      <a:latin typeface="Times New Roman" panose="02020603050405020304" pitchFamily="18" charset="0"/>
                      <a:cs typeface="Times New Roman" panose="02020603050405020304" pitchFamily="18" charset="0"/>
                    </a:endParaRPr>
                  </a:p>
                </p:txBody>
              </p:sp>
            </p:grpSp>
            <p:grpSp>
              <p:nvGrpSpPr>
                <p:cNvPr id="63" name="组合 62">
                  <a:extLst>
                    <a:ext uri="{FF2B5EF4-FFF2-40B4-BE49-F238E27FC236}">
                      <a16:creationId xmlns:a16="http://schemas.microsoft.com/office/drawing/2014/main" id="{E14D409F-DB85-45C7-B54C-A04913D17158}"/>
                    </a:ext>
                  </a:extLst>
                </p:cNvPr>
                <p:cNvGrpSpPr/>
                <p:nvPr/>
              </p:nvGrpSpPr>
              <p:grpSpPr>
                <a:xfrm>
                  <a:off x="271892" y="5995784"/>
                  <a:ext cx="177165" cy="230832"/>
                  <a:chOff x="415290" y="4775759"/>
                  <a:chExt cx="177165" cy="230832"/>
                </a:xfrm>
              </p:grpSpPr>
              <p:sp>
                <p:nvSpPr>
                  <p:cNvPr id="64" name="文本框 63">
                    <a:extLst>
                      <a:ext uri="{FF2B5EF4-FFF2-40B4-BE49-F238E27FC236}">
                        <a16:creationId xmlns:a16="http://schemas.microsoft.com/office/drawing/2014/main" id="{A3BA18EA-F538-4BFC-98B7-69AF9C3062CE}"/>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65" name="椭圆 64">
                    <a:extLst>
                      <a:ext uri="{FF2B5EF4-FFF2-40B4-BE49-F238E27FC236}">
                        <a16:creationId xmlns:a16="http://schemas.microsoft.com/office/drawing/2014/main" id="{143AD790-6BDD-4455-9363-0DDCABA76E19}"/>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69" name="组合 468">
                  <a:extLst>
                    <a:ext uri="{FF2B5EF4-FFF2-40B4-BE49-F238E27FC236}">
                      <a16:creationId xmlns:a16="http://schemas.microsoft.com/office/drawing/2014/main" id="{4A49B524-2D48-4BE9-BDFF-F45D3DF20435}"/>
                    </a:ext>
                  </a:extLst>
                </p:cNvPr>
                <p:cNvGrpSpPr/>
                <p:nvPr/>
              </p:nvGrpSpPr>
              <p:grpSpPr>
                <a:xfrm>
                  <a:off x="530520" y="5584973"/>
                  <a:ext cx="1371781" cy="861685"/>
                  <a:chOff x="530520" y="5584973"/>
                  <a:chExt cx="1371781" cy="861685"/>
                </a:xfrm>
              </p:grpSpPr>
              <p:pic>
                <p:nvPicPr>
                  <p:cNvPr id="451" name="图片 450">
                    <a:extLst>
                      <a:ext uri="{FF2B5EF4-FFF2-40B4-BE49-F238E27FC236}">
                        <a16:creationId xmlns:a16="http://schemas.microsoft.com/office/drawing/2014/main" id="{40F89B8C-68FB-42F3-B7AA-72F9BD06DCF7}"/>
                      </a:ext>
                    </a:extLst>
                  </p:cNvPr>
                  <p:cNvPicPr>
                    <a:picLocks noChangeAspect="1"/>
                  </p:cNvPicPr>
                  <p:nvPr/>
                </p:nvPicPr>
                <p:blipFill>
                  <a:blip r:embed="rId33"/>
                  <a:stretch>
                    <a:fillRect/>
                  </a:stretch>
                </p:blipFill>
                <p:spPr>
                  <a:xfrm>
                    <a:off x="530520" y="5775743"/>
                    <a:ext cx="1371781" cy="670915"/>
                  </a:xfrm>
                  <a:prstGeom prst="rect">
                    <a:avLst/>
                  </a:prstGeom>
                  <a:ln w="3175">
                    <a:solidFill>
                      <a:schemeClr val="tx1"/>
                    </a:solidFill>
                  </a:ln>
                </p:spPr>
              </p:pic>
              <p:sp>
                <p:nvSpPr>
                  <p:cNvPr id="455" name="文本框 454">
                    <a:extLst>
                      <a:ext uri="{FF2B5EF4-FFF2-40B4-BE49-F238E27FC236}">
                        <a16:creationId xmlns:a16="http://schemas.microsoft.com/office/drawing/2014/main" id="{02B824ED-9B4D-4484-A2BA-39163AD0884D}"/>
                      </a:ext>
                    </a:extLst>
                  </p:cNvPr>
                  <p:cNvSpPr txBox="1"/>
                  <p:nvPr/>
                </p:nvSpPr>
                <p:spPr>
                  <a:xfrm>
                    <a:off x="754605" y="5584973"/>
                    <a:ext cx="895350" cy="231849"/>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Smoothed data</a:t>
                    </a:r>
                    <a:endParaRPr lang="zh-CN" altLang="en-US" sz="900" dirty="0">
                      <a:latin typeface="Times New Roman" panose="02020603050405020304" pitchFamily="18" charset="0"/>
                      <a:cs typeface="Times New Roman" panose="02020603050405020304" pitchFamily="18" charset="0"/>
                    </a:endParaRPr>
                  </a:p>
                </p:txBody>
              </p:sp>
            </p:grpSp>
          </p:grpSp>
          <p:grpSp>
            <p:nvGrpSpPr>
              <p:cNvPr id="464" name="组合 463">
                <a:extLst>
                  <a:ext uri="{FF2B5EF4-FFF2-40B4-BE49-F238E27FC236}">
                    <a16:creationId xmlns:a16="http://schemas.microsoft.com/office/drawing/2014/main" id="{7ABA86D4-3D14-4490-BA1A-B5505342A332}"/>
                  </a:ext>
                </a:extLst>
              </p:cNvPr>
              <p:cNvGrpSpPr/>
              <p:nvPr/>
            </p:nvGrpSpPr>
            <p:grpSpPr>
              <a:xfrm>
                <a:off x="261415" y="4684076"/>
                <a:ext cx="3985439" cy="871362"/>
                <a:chOff x="261415" y="4684076"/>
                <a:chExt cx="3985439" cy="871362"/>
              </a:xfrm>
            </p:grpSpPr>
            <p:sp>
              <p:nvSpPr>
                <p:cNvPr id="56" name="文本框 55">
                  <a:extLst>
                    <a:ext uri="{FF2B5EF4-FFF2-40B4-BE49-F238E27FC236}">
                      <a16:creationId xmlns:a16="http://schemas.microsoft.com/office/drawing/2014/main" id="{35331C8A-8D6F-40D8-9C6D-9AF77856E525}"/>
                    </a:ext>
                  </a:extLst>
                </p:cNvPr>
                <p:cNvSpPr txBox="1"/>
                <p:nvPr/>
              </p:nvSpPr>
              <p:spPr>
                <a:xfrm>
                  <a:off x="3118008" y="4684076"/>
                  <a:ext cx="895350" cy="231849"/>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Smoothed data</a:t>
                  </a:r>
                  <a:endParaRPr lang="zh-CN" altLang="en-US" sz="900" dirty="0">
                    <a:latin typeface="Times New Roman" panose="02020603050405020304" pitchFamily="18" charset="0"/>
                    <a:cs typeface="Times New Roman" panose="02020603050405020304" pitchFamily="18" charset="0"/>
                  </a:endParaRPr>
                </a:p>
              </p:txBody>
            </p:sp>
            <p:pic>
              <p:nvPicPr>
                <p:cNvPr id="439" name="图片 438">
                  <a:extLst>
                    <a:ext uri="{FF2B5EF4-FFF2-40B4-BE49-F238E27FC236}">
                      <a16:creationId xmlns:a16="http://schemas.microsoft.com/office/drawing/2014/main" id="{2EC8D5A2-5F43-4AAD-9AF4-F10706142885}"/>
                    </a:ext>
                  </a:extLst>
                </p:cNvPr>
                <p:cNvPicPr>
                  <a:picLocks noChangeAspect="1"/>
                </p:cNvPicPr>
                <p:nvPr/>
              </p:nvPicPr>
              <p:blipFill>
                <a:blip r:embed="rId34"/>
                <a:stretch>
                  <a:fillRect/>
                </a:stretch>
              </p:blipFill>
              <p:spPr>
                <a:xfrm>
                  <a:off x="532492" y="4902089"/>
                  <a:ext cx="1377239" cy="653349"/>
                </a:xfrm>
                <a:prstGeom prst="rect">
                  <a:avLst/>
                </a:prstGeom>
                <a:ln w="3175">
                  <a:solidFill>
                    <a:schemeClr val="tx1"/>
                  </a:solidFill>
                </a:ln>
              </p:spPr>
            </p:pic>
            <p:sp>
              <p:nvSpPr>
                <p:cNvPr id="440" name="文本框 439">
                  <a:extLst>
                    <a:ext uri="{FF2B5EF4-FFF2-40B4-BE49-F238E27FC236}">
                      <a16:creationId xmlns:a16="http://schemas.microsoft.com/office/drawing/2014/main" id="{C48EA836-9CC4-4273-A28D-FB5BB5A14ADA}"/>
                    </a:ext>
                  </a:extLst>
                </p:cNvPr>
                <p:cNvSpPr txBox="1"/>
                <p:nvPr/>
              </p:nvSpPr>
              <p:spPr>
                <a:xfrm>
                  <a:off x="701866" y="4691602"/>
                  <a:ext cx="1067846"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extremed</a:t>
                  </a:r>
                  <a:r>
                    <a:rPr lang="en-US" altLang="zh-CN" sz="900" dirty="0">
                      <a:latin typeface="Times New Roman" panose="02020603050405020304" pitchFamily="18" charset="0"/>
                      <a:cs typeface="Times New Roman" panose="02020603050405020304" pitchFamily="18" charset="0"/>
                    </a:rPr>
                    <a:t> data</a:t>
                  </a:r>
                  <a:endParaRPr lang="zh-CN" altLang="en-US" sz="900" dirty="0">
                    <a:latin typeface="Times New Roman" panose="02020603050405020304" pitchFamily="18" charset="0"/>
                    <a:cs typeface="Times New Roman" panose="02020603050405020304" pitchFamily="18" charset="0"/>
                  </a:endParaRPr>
                </a:p>
              </p:txBody>
            </p:sp>
            <p:pic>
              <p:nvPicPr>
                <p:cNvPr id="442" name="图片 441">
                  <a:extLst>
                    <a:ext uri="{FF2B5EF4-FFF2-40B4-BE49-F238E27FC236}">
                      <a16:creationId xmlns:a16="http://schemas.microsoft.com/office/drawing/2014/main" id="{7D6E20D4-5D81-45FC-A8AD-5C3B0779BB09}"/>
                    </a:ext>
                  </a:extLst>
                </p:cNvPr>
                <p:cNvPicPr>
                  <a:picLocks noChangeAspect="1"/>
                </p:cNvPicPr>
                <p:nvPr/>
              </p:nvPicPr>
              <p:blipFill>
                <a:blip r:embed="rId33"/>
                <a:stretch>
                  <a:fillRect/>
                </a:stretch>
              </p:blipFill>
              <p:spPr>
                <a:xfrm>
                  <a:off x="2869615" y="4902089"/>
                  <a:ext cx="1377239" cy="651500"/>
                </a:xfrm>
                <a:prstGeom prst="rect">
                  <a:avLst/>
                </a:prstGeom>
                <a:ln w="3175">
                  <a:solidFill>
                    <a:schemeClr val="tx1"/>
                  </a:solidFill>
                </a:ln>
              </p:spPr>
            </p:pic>
            <p:cxnSp>
              <p:nvCxnSpPr>
                <p:cNvPr id="447" name="直接箭头连接符 446">
                  <a:extLst>
                    <a:ext uri="{FF2B5EF4-FFF2-40B4-BE49-F238E27FC236}">
                      <a16:creationId xmlns:a16="http://schemas.microsoft.com/office/drawing/2014/main" id="{412DD319-5013-421E-85C0-6308777D1A67}"/>
                    </a:ext>
                  </a:extLst>
                </p:cNvPr>
                <p:cNvCxnSpPr>
                  <a:cxnSpLocks/>
                  <a:stCxn id="439" idx="3"/>
                  <a:endCxn id="442" idx="1"/>
                </p:cNvCxnSpPr>
                <p:nvPr/>
              </p:nvCxnSpPr>
              <p:spPr>
                <a:xfrm flipV="1">
                  <a:off x="1909731" y="5227839"/>
                  <a:ext cx="959884" cy="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4" name="文本框 453">
                  <a:extLst>
                    <a:ext uri="{FF2B5EF4-FFF2-40B4-BE49-F238E27FC236}">
                      <a16:creationId xmlns:a16="http://schemas.microsoft.com/office/drawing/2014/main" id="{D328EA81-CED2-4BCF-9726-DF726C2DADB0}"/>
                    </a:ext>
                  </a:extLst>
                </p:cNvPr>
                <p:cNvSpPr txBox="1"/>
                <p:nvPr/>
              </p:nvSpPr>
              <p:spPr>
                <a:xfrm>
                  <a:off x="2046557" y="5000381"/>
                  <a:ext cx="746973"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Smoothing</a:t>
                  </a:r>
                  <a:endParaRPr lang="zh-CN" altLang="en-US" sz="900" dirty="0">
                    <a:latin typeface="Times New Roman" panose="02020603050405020304" pitchFamily="18" charset="0"/>
                    <a:cs typeface="Times New Roman" panose="02020603050405020304" pitchFamily="18" charset="0"/>
                  </a:endParaRPr>
                </a:p>
              </p:txBody>
            </p:sp>
            <p:grpSp>
              <p:nvGrpSpPr>
                <p:cNvPr id="457" name="组合 456">
                  <a:extLst>
                    <a:ext uri="{FF2B5EF4-FFF2-40B4-BE49-F238E27FC236}">
                      <a16:creationId xmlns:a16="http://schemas.microsoft.com/office/drawing/2014/main" id="{4808C216-60C5-4F26-A1BA-C79A021FDD73}"/>
                    </a:ext>
                  </a:extLst>
                </p:cNvPr>
                <p:cNvGrpSpPr/>
                <p:nvPr/>
              </p:nvGrpSpPr>
              <p:grpSpPr>
                <a:xfrm>
                  <a:off x="261415" y="5107850"/>
                  <a:ext cx="177165" cy="230832"/>
                  <a:chOff x="415290" y="4775759"/>
                  <a:chExt cx="177165" cy="230832"/>
                </a:xfrm>
              </p:grpSpPr>
              <p:sp>
                <p:nvSpPr>
                  <p:cNvPr id="458" name="文本框 457">
                    <a:extLst>
                      <a:ext uri="{FF2B5EF4-FFF2-40B4-BE49-F238E27FC236}">
                        <a16:creationId xmlns:a16="http://schemas.microsoft.com/office/drawing/2014/main" id="{AF274D5E-9869-4423-940B-354389FD6744}"/>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sp>
                <p:nvSpPr>
                  <p:cNvPr id="459" name="椭圆 458">
                    <a:extLst>
                      <a:ext uri="{FF2B5EF4-FFF2-40B4-BE49-F238E27FC236}">
                        <a16:creationId xmlns:a16="http://schemas.microsoft.com/office/drawing/2014/main" id="{947560F1-FDE9-4E65-90BE-827558A990E1}"/>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3" name="组合 462">
                <a:extLst>
                  <a:ext uri="{FF2B5EF4-FFF2-40B4-BE49-F238E27FC236}">
                    <a16:creationId xmlns:a16="http://schemas.microsoft.com/office/drawing/2014/main" id="{771BA9B4-6215-4264-BA1E-9C57488379A1}"/>
                  </a:ext>
                </a:extLst>
              </p:cNvPr>
              <p:cNvGrpSpPr/>
              <p:nvPr/>
            </p:nvGrpSpPr>
            <p:grpSpPr>
              <a:xfrm>
                <a:off x="255472" y="3784685"/>
                <a:ext cx="3994163" cy="885126"/>
                <a:chOff x="255472" y="3784685"/>
                <a:chExt cx="3994163" cy="885126"/>
              </a:xfrm>
            </p:grpSpPr>
            <p:grpSp>
              <p:nvGrpSpPr>
                <p:cNvPr id="436" name="组合 435">
                  <a:extLst>
                    <a:ext uri="{FF2B5EF4-FFF2-40B4-BE49-F238E27FC236}">
                      <a16:creationId xmlns:a16="http://schemas.microsoft.com/office/drawing/2014/main" id="{62B16D3A-6F17-4864-B500-1B6F470E90BA}"/>
                    </a:ext>
                  </a:extLst>
                </p:cNvPr>
                <p:cNvGrpSpPr/>
                <p:nvPr/>
              </p:nvGrpSpPr>
              <p:grpSpPr>
                <a:xfrm>
                  <a:off x="535979" y="3784685"/>
                  <a:ext cx="3593339" cy="882538"/>
                  <a:chOff x="510145" y="4454427"/>
                  <a:chExt cx="3593339" cy="882538"/>
                </a:xfrm>
              </p:grpSpPr>
              <p:cxnSp>
                <p:nvCxnSpPr>
                  <p:cNvPr id="36" name="直接箭头连接符 35">
                    <a:extLst>
                      <a:ext uri="{FF2B5EF4-FFF2-40B4-BE49-F238E27FC236}">
                        <a16:creationId xmlns:a16="http://schemas.microsoft.com/office/drawing/2014/main" id="{1D8CF69E-FF0E-47F4-8298-D97D3C3D50F5}"/>
                      </a:ext>
                    </a:extLst>
                  </p:cNvPr>
                  <p:cNvCxnSpPr>
                    <a:cxnSpLocks/>
                    <a:stCxn id="28" idx="3"/>
                  </p:cNvCxnSpPr>
                  <p:nvPr/>
                </p:nvCxnSpPr>
                <p:spPr>
                  <a:xfrm flipV="1">
                    <a:off x="1881926" y="5008443"/>
                    <a:ext cx="961348" cy="184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122F75DB-CAC5-4C69-9EBC-707E66855791}"/>
                      </a:ext>
                    </a:extLst>
                  </p:cNvPr>
                  <p:cNvSpPr txBox="1"/>
                  <p:nvPr/>
                </p:nvSpPr>
                <p:spPr>
                  <a:xfrm>
                    <a:off x="1964365" y="4775180"/>
                    <a:ext cx="86997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extreming</a:t>
                    </a:r>
                    <a:endParaRPr lang="zh-CN" altLang="en-US" sz="900" dirty="0">
                      <a:latin typeface="Times New Roman" panose="02020603050405020304" pitchFamily="18" charset="0"/>
                      <a:cs typeface="Times New Roman" panose="02020603050405020304" pitchFamily="18" charset="0"/>
                    </a:endParaRPr>
                  </a:p>
                </p:txBody>
              </p:sp>
              <p:grpSp>
                <p:nvGrpSpPr>
                  <p:cNvPr id="52" name="组合 51">
                    <a:extLst>
                      <a:ext uri="{FF2B5EF4-FFF2-40B4-BE49-F238E27FC236}">
                        <a16:creationId xmlns:a16="http://schemas.microsoft.com/office/drawing/2014/main" id="{A15EEF81-E81A-4931-A93F-8B5269DB352D}"/>
                      </a:ext>
                    </a:extLst>
                  </p:cNvPr>
                  <p:cNvGrpSpPr/>
                  <p:nvPr/>
                </p:nvGrpSpPr>
                <p:grpSpPr>
                  <a:xfrm>
                    <a:off x="510145" y="4454427"/>
                    <a:ext cx="1371781" cy="882538"/>
                    <a:chOff x="785265" y="4333262"/>
                    <a:chExt cx="1371781" cy="888866"/>
                  </a:xfrm>
                </p:grpSpPr>
                <p:pic>
                  <p:nvPicPr>
                    <p:cNvPr id="28" name="图片 27">
                      <a:extLst>
                        <a:ext uri="{FF2B5EF4-FFF2-40B4-BE49-F238E27FC236}">
                          <a16:creationId xmlns:a16="http://schemas.microsoft.com/office/drawing/2014/main" id="{EE18DFE3-CBE8-4E0E-85D1-AFA401D8CF82}"/>
                        </a:ext>
                      </a:extLst>
                    </p:cNvPr>
                    <p:cNvPicPr>
                      <a:picLocks noChangeAspect="1"/>
                    </p:cNvPicPr>
                    <p:nvPr/>
                  </p:nvPicPr>
                  <p:blipFill>
                    <a:blip r:embed="rId35"/>
                    <a:stretch>
                      <a:fillRect/>
                    </a:stretch>
                  </p:blipFill>
                  <p:spPr>
                    <a:xfrm>
                      <a:off x="785265" y="4564095"/>
                      <a:ext cx="1371781" cy="658033"/>
                    </a:xfrm>
                    <a:prstGeom prst="rect">
                      <a:avLst/>
                    </a:prstGeom>
                    <a:ln w="3175">
                      <a:solidFill>
                        <a:schemeClr val="tx1"/>
                      </a:solidFill>
                    </a:ln>
                  </p:spPr>
                </p:pic>
                <p:sp>
                  <p:nvSpPr>
                    <p:cNvPr id="51" name="文本框 50">
                      <a:extLst>
                        <a:ext uri="{FF2B5EF4-FFF2-40B4-BE49-F238E27FC236}">
                          <a16:creationId xmlns:a16="http://schemas.microsoft.com/office/drawing/2014/main" id="{C832C577-E0FB-41A5-AA25-2593D4D59297}"/>
                        </a:ext>
                      </a:extLst>
                    </p:cNvPr>
                    <p:cNvSpPr txBox="1"/>
                    <p:nvPr/>
                  </p:nvSpPr>
                  <p:spPr>
                    <a:xfrm>
                      <a:off x="1063732" y="4333262"/>
                      <a:ext cx="81484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Original data</a:t>
                      </a:r>
                      <a:endParaRPr lang="zh-CN" altLang="en-US" sz="900" dirty="0">
                        <a:latin typeface="Times New Roman" panose="02020603050405020304" pitchFamily="18" charset="0"/>
                        <a:cs typeface="Times New Roman" panose="02020603050405020304" pitchFamily="18" charset="0"/>
                      </a:endParaRPr>
                    </a:p>
                  </p:txBody>
                </p:sp>
              </p:grpSp>
              <p:sp>
                <p:nvSpPr>
                  <p:cNvPr id="53" name="文本框 52">
                    <a:extLst>
                      <a:ext uri="{FF2B5EF4-FFF2-40B4-BE49-F238E27FC236}">
                        <a16:creationId xmlns:a16="http://schemas.microsoft.com/office/drawing/2014/main" id="{8CAE4340-9B19-477C-8D69-C03163DB1400}"/>
                      </a:ext>
                    </a:extLst>
                  </p:cNvPr>
                  <p:cNvSpPr txBox="1"/>
                  <p:nvPr/>
                </p:nvSpPr>
                <p:spPr>
                  <a:xfrm>
                    <a:off x="3035638" y="4454427"/>
                    <a:ext cx="1067846"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extremed</a:t>
                    </a:r>
                    <a:r>
                      <a:rPr lang="en-US" altLang="zh-CN" sz="900" dirty="0">
                        <a:latin typeface="Times New Roman" panose="02020603050405020304" pitchFamily="18" charset="0"/>
                        <a:cs typeface="Times New Roman" panose="02020603050405020304" pitchFamily="18" charset="0"/>
                      </a:rPr>
                      <a:t> data</a:t>
                    </a:r>
                    <a:endParaRPr lang="zh-CN" altLang="en-US" sz="900" dirty="0">
                      <a:latin typeface="Times New Roman" panose="02020603050405020304" pitchFamily="18" charset="0"/>
                      <a:cs typeface="Times New Roman" panose="02020603050405020304" pitchFamily="18" charset="0"/>
                    </a:endParaRPr>
                  </a:p>
                </p:txBody>
              </p:sp>
            </p:grpSp>
            <p:pic>
              <p:nvPicPr>
                <p:cNvPr id="438" name="图片 437">
                  <a:extLst>
                    <a:ext uri="{FF2B5EF4-FFF2-40B4-BE49-F238E27FC236}">
                      <a16:creationId xmlns:a16="http://schemas.microsoft.com/office/drawing/2014/main" id="{BDBD0E7A-AD75-4C17-89A4-0618FCD23376}"/>
                    </a:ext>
                  </a:extLst>
                </p:cNvPr>
                <p:cNvPicPr>
                  <a:picLocks noChangeAspect="1"/>
                </p:cNvPicPr>
                <p:nvPr/>
              </p:nvPicPr>
              <p:blipFill>
                <a:blip r:embed="rId34"/>
                <a:stretch>
                  <a:fillRect/>
                </a:stretch>
              </p:blipFill>
              <p:spPr>
                <a:xfrm>
                  <a:off x="2872396" y="4016462"/>
                  <a:ext cx="1377239" cy="653349"/>
                </a:xfrm>
                <a:prstGeom prst="rect">
                  <a:avLst/>
                </a:prstGeom>
                <a:ln w="3175">
                  <a:solidFill>
                    <a:schemeClr val="tx1"/>
                  </a:solidFill>
                </a:ln>
              </p:spPr>
            </p:pic>
            <p:grpSp>
              <p:nvGrpSpPr>
                <p:cNvPr id="460" name="组合 459">
                  <a:extLst>
                    <a:ext uri="{FF2B5EF4-FFF2-40B4-BE49-F238E27FC236}">
                      <a16:creationId xmlns:a16="http://schemas.microsoft.com/office/drawing/2014/main" id="{3DB4073B-14DB-4F77-B71A-EC2AFBC3A03C}"/>
                    </a:ext>
                  </a:extLst>
                </p:cNvPr>
                <p:cNvGrpSpPr/>
                <p:nvPr/>
              </p:nvGrpSpPr>
              <p:grpSpPr>
                <a:xfrm>
                  <a:off x="255472" y="4220854"/>
                  <a:ext cx="177165" cy="230832"/>
                  <a:chOff x="415290" y="4775759"/>
                  <a:chExt cx="177165" cy="230832"/>
                </a:xfrm>
              </p:grpSpPr>
              <p:sp>
                <p:nvSpPr>
                  <p:cNvPr id="461" name="文本框 460">
                    <a:extLst>
                      <a:ext uri="{FF2B5EF4-FFF2-40B4-BE49-F238E27FC236}">
                        <a16:creationId xmlns:a16="http://schemas.microsoft.com/office/drawing/2014/main" id="{D3E199B3-8A61-4CFA-B011-BDFCD20DCA48}"/>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462" name="椭圆 461">
                    <a:extLst>
                      <a:ext uri="{FF2B5EF4-FFF2-40B4-BE49-F238E27FC236}">
                        <a16:creationId xmlns:a16="http://schemas.microsoft.com/office/drawing/2014/main" id="{4DA186FE-8378-4546-97CD-E911E3175725}"/>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72" name="矩形: 圆角 471">
              <a:extLst>
                <a:ext uri="{FF2B5EF4-FFF2-40B4-BE49-F238E27FC236}">
                  <a16:creationId xmlns:a16="http://schemas.microsoft.com/office/drawing/2014/main" id="{D68E21F9-DDD0-4C68-BA75-C737064E2163}"/>
                </a:ext>
              </a:extLst>
            </p:cNvPr>
            <p:cNvSpPr/>
            <p:nvPr/>
          </p:nvSpPr>
          <p:spPr>
            <a:xfrm>
              <a:off x="201617" y="3781168"/>
              <a:ext cx="4226621" cy="2816190"/>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478" name="直接连接符 477">
            <a:extLst>
              <a:ext uri="{FF2B5EF4-FFF2-40B4-BE49-F238E27FC236}">
                <a16:creationId xmlns:a16="http://schemas.microsoft.com/office/drawing/2014/main" id="{72F0EC45-18B3-4E74-B8BE-86F3B95899A8}"/>
              </a:ext>
            </a:extLst>
          </p:cNvPr>
          <p:cNvCxnSpPr>
            <a:cxnSpLocks/>
          </p:cNvCxnSpPr>
          <p:nvPr/>
        </p:nvCxnSpPr>
        <p:spPr>
          <a:xfrm flipH="1" flipV="1">
            <a:off x="4349542" y="1736025"/>
            <a:ext cx="354760" cy="420335"/>
          </a:xfrm>
          <a:prstGeom prst="line">
            <a:avLst/>
          </a:prstGeom>
          <a:ln w="19050">
            <a:solidFill>
              <a:schemeClr val="accent5">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481" name="直接连接符 480">
            <a:extLst>
              <a:ext uri="{FF2B5EF4-FFF2-40B4-BE49-F238E27FC236}">
                <a16:creationId xmlns:a16="http://schemas.microsoft.com/office/drawing/2014/main" id="{CAD6094E-878B-4346-B946-E26B1951A61C}"/>
              </a:ext>
            </a:extLst>
          </p:cNvPr>
          <p:cNvCxnSpPr>
            <a:cxnSpLocks/>
          </p:cNvCxnSpPr>
          <p:nvPr/>
        </p:nvCxnSpPr>
        <p:spPr>
          <a:xfrm flipH="1">
            <a:off x="4414211" y="2747227"/>
            <a:ext cx="296011" cy="556639"/>
          </a:xfrm>
          <a:prstGeom prst="line">
            <a:avLst/>
          </a:prstGeom>
          <a:ln w="19050">
            <a:solidFill>
              <a:schemeClr val="accent5">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487" name="直接连接符 486">
            <a:extLst>
              <a:ext uri="{FF2B5EF4-FFF2-40B4-BE49-F238E27FC236}">
                <a16:creationId xmlns:a16="http://schemas.microsoft.com/office/drawing/2014/main" id="{27130CBD-97E8-464B-B0FB-6C6DAF0E9C8D}"/>
              </a:ext>
            </a:extLst>
          </p:cNvPr>
          <p:cNvCxnSpPr>
            <a:cxnSpLocks/>
          </p:cNvCxnSpPr>
          <p:nvPr/>
        </p:nvCxnSpPr>
        <p:spPr>
          <a:xfrm flipH="1" flipV="1">
            <a:off x="4424895" y="4138734"/>
            <a:ext cx="293549" cy="1100478"/>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0" name="直接连接符 489">
            <a:extLst>
              <a:ext uri="{FF2B5EF4-FFF2-40B4-BE49-F238E27FC236}">
                <a16:creationId xmlns:a16="http://schemas.microsoft.com/office/drawing/2014/main" id="{C82E8C10-1271-46FE-83BB-0FA65ACCE74C}"/>
              </a:ext>
            </a:extLst>
          </p:cNvPr>
          <p:cNvCxnSpPr>
            <a:cxnSpLocks/>
          </p:cNvCxnSpPr>
          <p:nvPr/>
        </p:nvCxnSpPr>
        <p:spPr>
          <a:xfrm flipH="1">
            <a:off x="4419017" y="5553589"/>
            <a:ext cx="300821" cy="743366"/>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6" name="直接连接符 495">
            <a:extLst>
              <a:ext uri="{FF2B5EF4-FFF2-40B4-BE49-F238E27FC236}">
                <a16:creationId xmlns:a16="http://schemas.microsoft.com/office/drawing/2014/main" id="{0BAB592A-4695-47D7-89BC-06565E12FC7F}"/>
              </a:ext>
            </a:extLst>
          </p:cNvPr>
          <p:cNvCxnSpPr>
            <a:cxnSpLocks/>
          </p:cNvCxnSpPr>
          <p:nvPr/>
        </p:nvCxnSpPr>
        <p:spPr>
          <a:xfrm flipV="1">
            <a:off x="6817524" y="653809"/>
            <a:ext cx="401355" cy="359133"/>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8" name="直接连接符 497">
            <a:extLst>
              <a:ext uri="{FF2B5EF4-FFF2-40B4-BE49-F238E27FC236}">
                <a16:creationId xmlns:a16="http://schemas.microsoft.com/office/drawing/2014/main" id="{9C66C6E0-60B4-4FC1-B362-4FC1856C9B60}"/>
              </a:ext>
            </a:extLst>
          </p:cNvPr>
          <p:cNvCxnSpPr>
            <a:cxnSpLocks/>
          </p:cNvCxnSpPr>
          <p:nvPr/>
        </p:nvCxnSpPr>
        <p:spPr>
          <a:xfrm>
            <a:off x="6817524" y="1659271"/>
            <a:ext cx="429944" cy="44242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0" name="直接连接符 499">
            <a:extLst>
              <a:ext uri="{FF2B5EF4-FFF2-40B4-BE49-F238E27FC236}">
                <a16:creationId xmlns:a16="http://schemas.microsoft.com/office/drawing/2014/main" id="{C01889E4-9C70-4CC3-959A-91091DA6BACD}"/>
              </a:ext>
            </a:extLst>
          </p:cNvPr>
          <p:cNvCxnSpPr>
            <a:cxnSpLocks/>
          </p:cNvCxnSpPr>
          <p:nvPr/>
        </p:nvCxnSpPr>
        <p:spPr>
          <a:xfrm flipV="1">
            <a:off x="6813767" y="2679700"/>
            <a:ext cx="324665" cy="1695609"/>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2" name="直接连接符 501">
            <a:extLst>
              <a:ext uri="{FF2B5EF4-FFF2-40B4-BE49-F238E27FC236}">
                <a16:creationId xmlns:a16="http://schemas.microsoft.com/office/drawing/2014/main" id="{B2269EE4-3010-4903-822A-2AD7D2D41FB4}"/>
              </a:ext>
            </a:extLst>
          </p:cNvPr>
          <p:cNvCxnSpPr>
            <a:cxnSpLocks/>
          </p:cNvCxnSpPr>
          <p:nvPr/>
        </p:nvCxnSpPr>
        <p:spPr>
          <a:xfrm>
            <a:off x="6811846" y="4713863"/>
            <a:ext cx="350954" cy="1760756"/>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5431E82-8FA1-4C36-89FF-F858A34FE4BF}"/>
              </a:ext>
            </a:extLst>
          </p:cNvPr>
          <p:cNvSpPr txBox="1"/>
          <p:nvPr/>
        </p:nvSpPr>
        <p:spPr>
          <a:xfrm>
            <a:off x="-224758" y="77155"/>
            <a:ext cx="11990577" cy="369332"/>
          </a:xfrm>
          <a:prstGeom prst="rect">
            <a:avLst/>
          </a:prstGeom>
          <a:noFill/>
        </p:spPr>
        <p:txBody>
          <a:bodyPr wrap="square" rtlCol="0">
            <a:spAutoFit/>
          </a:bodyPr>
          <a:lstStyle/>
          <a:p>
            <a:pPr algn="ctr"/>
            <a:r>
              <a:rPr lang="zh-CN" altLang="en-US" dirty="0">
                <a:latin typeface="宋体" panose="02010600030101010101" pitchFamily="2" charset="-122"/>
                <a:ea typeface="宋体" panose="02010600030101010101" pitchFamily="2" charset="-122"/>
              </a:rPr>
              <a:t>主框图</a:t>
            </a:r>
          </a:p>
        </p:txBody>
      </p:sp>
    </p:spTree>
    <p:extLst>
      <p:ext uri="{BB962C8B-B14F-4D97-AF65-F5344CB8AC3E}">
        <p14:creationId xmlns:p14="http://schemas.microsoft.com/office/powerpoint/2010/main" val="163312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研究问题</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238179"/>
            <a:ext cx="8659906" cy="4708981"/>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本文主要聚焦于利用开源软件仓库未来的活动指标评估其如今的活跃度。特别的，本文希望能够回答如下问题。</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如何使用时间序列预测模型去全面的预测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repositories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发展趋势？</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仓库的发展趋势通过其活动指标体现。但由于种种原因，直接使用时间序列预测模型进行预测的效果非常差，我们将研究如何使时间序列预测模型对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仓库活动指标进行全面、准确的预测。</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RQ2: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如何评估一个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仓库的活跃度？</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仓库难以长期发展的问题对仓库拥有者、参与者以及开源社区用户造成了维护和选择等困扰。我们将研究如何评估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仓库的活跃度并验证其效果，这可以为受到困扰的人提供帮助。</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RQ3: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不同类型的项目活跃度上有何差异？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社区上的开源仓库有许多不同的类型，它们的编程语言和许可证等其他方面各有不同。我们将研究不同的类型的仓库在活跃度上的差异，挖掘出帮助仓库维持长期活跃的方法。</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623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536174"/>
            <a:ext cx="8659906" cy="3785652"/>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我们首先选取了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平台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年至</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年间</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排名前一千的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仓库。接着我们考虑从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仓库的文本活动以及代码活动方面进行活动指标选取。</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中，用户通过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功能报告目前仓库中的问题，例如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bug report, feature need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等等，并且可以通过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与仓库开发者或者其他用户进行文本交流。</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另外，用户们也通过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Pull request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功能对仓库进行代码贡献，例如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fix bug, submit a new feature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等等。因此本文选择了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仓库的五个活动指标，分别是：</a:t>
            </a:r>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Open issue, Issue comment, Open pull request(</a:t>
            </a:r>
            <a:r>
              <a:rPr lang="en-US" altLang="zh-CN" sz="2000" dirty="0" err="1">
                <a:highlight>
                  <a:srgbClr val="FFFF00"/>
                </a:highlight>
                <a:latin typeface="Times New Roman" panose="02020603050405020304" pitchFamily="18" charset="0"/>
                <a:ea typeface="宋体" panose="02010600030101010101" pitchFamily="2" charset="-122"/>
                <a:cs typeface="Times New Roman" panose="02020603050405020304" pitchFamily="18" charset="0"/>
              </a:rPr>
              <a:t>OpenPR</a:t>
            </a:r>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 Pull request review comment(</a:t>
            </a:r>
            <a:r>
              <a:rPr lang="en-US" altLang="zh-CN" sz="2000" dirty="0" err="1">
                <a:highlight>
                  <a:srgbClr val="FFFF00"/>
                </a:highlight>
                <a:latin typeface="Times New Roman" panose="02020603050405020304" pitchFamily="18" charset="0"/>
                <a:ea typeface="宋体" panose="02010600030101010101" pitchFamily="2" charset="-122"/>
                <a:cs typeface="Times New Roman" panose="02020603050405020304" pitchFamily="18" charset="0"/>
              </a:rPr>
              <a:t>PRcomment</a:t>
            </a:r>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 Merge pull request(</a:t>
            </a:r>
            <a:r>
              <a:rPr lang="en-US" altLang="zh-CN" sz="2000" dirty="0" err="1">
                <a:highlight>
                  <a:srgbClr val="FFFF00"/>
                </a:highlight>
                <a:latin typeface="Times New Roman" panose="02020603050405020304" pitchFamily="18" charset="0"/>
                <a:ea typeface="宋体" panose="02010600030101010101" pitchFamily="2" charset="-122"/>
                <a:cs typeface="Times New Roman" panose="02020603050405020304" pitchFamily="18" charset="0"/>
              </a:rPr>
              <a:t>MergePR</a:t>
            </a:r>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。这五个指标能够全面的反应</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仓库的用户交流活跃情况和维护情况。</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09748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843950"/>
            <a:ext cx="8659906" cy="317009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仓库持有者可以关闭仓库的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功能或者</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pull request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功能，同时有些仓库是别的仓库的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版本（</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 slightly tweaked version of the original repository</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），所以我们保留原始版本的仓库作为研究对象。</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综上，我们剔除了在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年至</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年缺少上文提出的活动指标的仓库和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版本的仓库。最后保留了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654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个仓库。我们收集了这些仓库五个活动指标从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至</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的时间序列数据，时间序列的时间步是天，收集到的数据是活动指标的每日增量。由于原始数据是在事件发生时才记录，因此各个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仓库的时间序列长度不完全一致，其长度是该仓库有相关活动指标的第一天到有活动指标的最后一天。</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98349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082021"/>
            <a:ext cx="8659906" cy="5078313"/>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因为原始数据在时间步上并不是连续的，存在某一天没有该活动指标的情况，同时时间序列上记录的是活动指标增量，因此我们在空缺的时间步上将值设置为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。另外为了规避人为因素对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仓库活动数据的影响和克服</a:t>
            </a:r>
            <a:r>
              <a:rPr lang="en-US" altLang="zh-CN"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仓库活动数据的偏态分布、非线性、周期性特点，本文按照如下步骤对数据集进行了清理：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异常值处理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。我们首先利用</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zscore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对数据集进行异常值处理。我们使用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作为异常处理的阈值，一般来说，该阈值内大概有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95%</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的数据，因此超出阈值时认为其是异常值。异常值使用滚动窗口均值代替。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(ii)</a:t>
            </a:r>
            <a:r>
              <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数据平滑</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。我们将</a:t>
            </a:r>
            <a:r>
              <a:rPr lang="en-US" altLang="zh-CN" dirty="0">
                <a:latin typeface="Times New Roman" panose="02020603050405020304" pitchFamily="18" charset="0"/>
                <a:ea typeface="宋体" panose="02010600030101010101" pitchFamily="2" charset="-122"/>
                <a:cs typeface="Times New Roman" panose="02020603050405020304" pitchFamily="18" charset="0"/>
              </a:rPr>
              <a:t>exponentially weighted moving averages model(</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ewma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方法应用到异常值处理之后的数据。该方法根据历史数据距当前时刻的远近分别赋予不同的权重，距现在越近赋予的权重越大。该方法可以平滑时间序列数据中的异常波动，其计算方式如公式</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所示，</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表示当前时刻的平滑值，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α</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表示权重系数。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(iii)</a:t>
            </a:r>
            <a:r>
              <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数据放缩</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我们利用最大最小值放缩法将经过异常值处理和数据平滑后的数据放缩到同一个标准，放缩后的值不再是活动指标的绝对值大小而是相较于极值的比例关系。因此时间序列预测模型的输入和输出的值都是其相较于历史极值的关系。</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section4</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中会详细解释我们对放缩值的利用。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383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偏态分布实例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Significant-Gravitas/</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AutoGPT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C25C7585-43FA-404D-A622-A7CE16D0839F}"/>
              </a:ext>
            </a:extLst>
          </p:cNvPr>
          <p:cNvPicPr>
            <a:picLocks noChangeAspect="1"/>
          </p:cNvPicPr>
          <p:nvPr/>
        </p:nvPicPr>
        <p:blipFill>
          <a:blip r:embed="rId6"/>
          <a:stretch>
            <a:fillRect/>
          </a:stretch>
        </p:blipFill>
        <p:spPr>
          <a:xfrm>
            <a:off x="908120" y="2202872"/>
            <a:ext cx="5155190" cy="3927764"/>
          </a:xfrm>
          <a:prstGeom prst="rect">
            <a:avLst/>
          </a:prstGeom>
        </p:spPr>
      </p:pic>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人为因素实例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Homebrew/legacy-homebrew</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662CF96-7FA7-4033-BA65-D16209A7D0F2}"/>
              </a:ext>
            </a:extLst>
          </p:cNvPr>
          <p:cNvPicPr>
            <a:picLocks noChangeAspect="1"/>
          </p:cNvPicPr>
          <p:nvPr/>
        </p:nvPicPr>
        <p:blipFill>
          <a:blip r:embed="rId7"/>
          <a:stretch>
            <a:fillRect/>
          </a:stretch>
        </p:blipFill>
        <p:spPr>
          <a:xfrm>
            <a:off x="6417584" y="2070611"/>
            <a:ext cx="4816978" cy="4060025"/>
          </a:xfrm>
          <a:prstGeom prst="rect">
            <a:avLst/>
          </a:prstGeom>
        </p:spPr>
      </p:pic>
    </p:spTree>
    <p:extLst>
      <p:ext uri="{BB962C8B-B14F-4D97-AF65-F5344CB8AC3E}">
        <p14:creationId xmlns:p14="http://schemas.microsoft.com/office/powerpoint/2010/main" val="3284385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2767280"/>
            <a:ext cx="8659906" cy="132343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最后我们的数据集中涵盖</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JavaScript,python,C,Go</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等共超过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种编程语言。</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MIT, Apache 2.0, BSD 3-Clause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等共</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种许可证类别。</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62.6%</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的仓库拥有者为组织，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37.4%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的仓库为个人用户。总数据量超</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450k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，可用于多种时间配置的时间序列预测任务研究。</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8456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2.2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2738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模型</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514341"/>
            <a:ext cx="8659906" cy="4401205"/>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对于清理后的数据，我们的下一个任务是训练一个模型能够有效的预测仓库未来一段时间的活动数据。在本文中，我们使用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一个基于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的时间序列预测模型。我们选择使用使用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模型有如下的原因：</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时间序列预测模型在预测时需要一定长度的历史信息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look-back window</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，该模型的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computation and memory usage of the attention maps are quadratically reduced given the same look-back window</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(ii)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同样的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look-back window</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，该模型可以获得更多的历史信息。</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(iii)</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该模型在预测任务上的表现也优于其他可替代的模型（</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Autoformer</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TimesNet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）。详细的预测表现如表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所示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(as we will show in Section 4.1)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，在其优秀的表现下，我们相信该模型能够对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仓库的活动指标进行准确的预测。</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77583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063602" y="1720840"/>
            <a:ext cx="7511902" cy="3416320"/>
          </a:xfrm>
          <a:prstGeom prst="rect">
            <a:avLst/>
          </a:prstGeom>
          <a:noFill/>
        </p:spPr>
        <p:txBody>
          <a:bodyPr wrap="square" rtlCol="0">
            <a:spAutoFit/>
          </a:bodyPr>
          <a:lstStyle/>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绪论</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研究方法</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研究结果</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对结果的讨论</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结论</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3283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13" name="组合 12">
            <a:extLst>
              <a:ext uri="{FF2B5EF4-FFF2-40B4-BE49-F238E27FC236}">
                <a16:creationId xmlns:a16="http://schemas.microsoft.com/office/drawing/2014/main" id="{320A99DC-4502-44A5-98EF-B291485D3D5C}"/>
              </a:ext>
            </a:extLst>
          </p:cNvPr>
          <p:cNvGrpSpPr/>
          <p:nvPr/>
        </p:nvGrpSpPr>
        <p:grpSpPr>
          <a:xfrm>
            <a:off x="6285973" y="1478450"/>
            <a:ext cx="1803308" cy="4155639"/>
            <a:chOff x="7237709" y="3388471"/>
            <a:chExt cx="1803308" cy="3310342"/>
          </a:xfrm>
        </p:grpSpPr>
        <p:grpSp>
          <p:nvGrpSpPr>
            <p:cNvPr id="14" name="组合 13">
              <a:extLst>
                <a:ext uri="{FF2B5EF4-FFF2-40B4-BE49-F238E27FC236}">
                  <a16:creationId xmlns:a16="http://schemas.microsoft.com/office/drawing/2014/main" id="{94A5B70C-8B4E-49B1-9871-17332DCE253A}"/>
                </a:ext>
              </a:extLst>
            </p:cNvPr>
            <p:cNvGrpSpPr/>
            <p:nvPr/>
          </p:nvGrpSpPr>
          <p:grpSpPr>
            <a:xfrm>
              <a:off x="7293042" y="3447321"/>
              <a:ext cx="1673224" cy="3227809"/>
              <a:chOff x="7534197" y="3452534"/>
              <a:chExt cx="1673224" cy="3227809"/>
            </a:xfrm>
          </p:grpSpPr>
          <p:sp>
            <p:nvSpPr>
              <p:cNvPr id="17" name="文本框 16">
                <a:extLst>
                  <a:ext uri="{FF2B5EF4-FFF2-40B4-BE49-F238E27FC236}">
                    <a16:creationId xmlns:a16="http://schemas.microsoft.com/office/drawing/2014/main" id="{C2BB8887-3F00-4060-B529-EA45C04B0AC2}"/>
                  </a:ext>
                </a:extLst>
              </p:cNvPr>
              <p:cNvSpPr txBox="1"/>
              <p:nvPr/>
            </p:nvSpPr>
            <p:spPr>
              <a:xfrm>
                <a:off x="7734472" y="6449511"/>
                <a:ext cx="131716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x</a:t>
                </a:r>
                <a:r>
                  <a:rPr lang="en-US" altLang="zh-CN" sz="900" baseline="30000" dirty="0">
                    <a:latin typeface="Times New Roman" panose="02020603050405020304" pitchFamily="18" charset="0"/>
                    <a:cs typeface="Times New Roman" panose="02020603050405020304" pitchFamily="18" charset="0"/>
                  </a:rPr>
                  <a:t>(</a:t>
                </a:r>
                <a:r>
                  <a:rPr lang="zh-CN" altLang="en-US" sz="900" baseline="30000" dirty="0">
                    <a:latin typeface="Times New Roman" panose="02020603050405020304" pitchFamily="18" charset="0"/>
                    <a:cs typeface="Times New Roman" panose="02020603050405020304" pitchFamily="18" charset="0"/>
                  </a:rPr>
                  <a:t>𝑖</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 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p:grpSp>
            <p:nvGrpSpPr>
              <p:cNvPr id="18" name="组合 17">
                <a:extLst>
                  <a:ext uri="{FF2B5EF4-FFF2-40B4-BE49-F238E27FC236}">
                    <a16:creationId xmlns:a16="http://schemas.microsoft.com/office/drawing/2014/main" id="{0C136DDB-268B-4269-838A-8FF965FF1964}"/>
                  </a:ext>
                </a:extLst>
              </p:cNvPr>
              <p:cNvGrpSpPr/>
              <p:nvPr/>
            </p:nvGrpSpPr>
            <p:grpSpPr>
              <a:xfrm>
                <a:off x="7534197" y="3452534"/>
                <a:ext cx="1673224" cy="2965412"/>
                <a:chOff x="7617289" y="3452534"/>
                <a:chExt cx="1673224" cy="2965412"/>
              </a:xfrm>
            </p:grpSpPr>
            <p:grpSp>
              <p:nvGrpSpPr>
                <p:cNvPr id="19" name="组合 18">
                  <a:extLst>
                    <a:ext uri="{FF2B5EF4-FFF2-40B4-BE49-F238E27FC236}">
                      <a16:creationId xmlns:a16="http://schemas.microsoft.com/office/drawing/2014/main" id="{37D1DE17-C634-43AD-9CD1-39605289DF27}"/>
                    </a:ext>
                  </a:extLst>
                </p:cNvPr>
                <p:cNvGrpSpPr/>
                <p:nvPr/>
              </p:nvGrpSpPr>
              <p:grpSpPr>
                <a:xfrm>
                  <a:off x="7617289" y="3666282"/>
                  <a:ext cx="1673224" cy="2751664"/>
                  <a:chOff x="7610475" y="3979336"/>
                  <a:chExt cx="1673224" cy="2751664"/>
                </a:xfrm>
              </p:grpSpPr>
              <p:sp>
                <p:nvSpPr>
                  <p:cNvPr id="21" name="文本框 20">
                    <a:extLst>
                      <a:ext uri="{FF2B5EF4-FFF2-40B4-BE49-F238E27FC236}">
                        <a16:creationId xmlns:a16="http://schemas.microsoft.com/office/drawing/2014/main" id="{48211ABD-71A4-42E3-81AC-65EA683ACDB8}"/>
                      </a:ext>
                    </a:extLst>
                  </p:cNvPr>
                  <p:cNvSpPr txBox="1"/>
                  <p:nvPr/>
                </p:nvSpPr>
                <p:spPr>
                  <a:xfrm>
                    <a:off x="7733183" y="5224945"/>
                    <a:ext cx="1477248" cy="183879"/>
                  </a:xfrm>
                  <a:prstGeom prst="rect">
                    <a:avLst/>
                  </a:prstGeom>
                  <a:solidFill>
                    <a:schemeClr val="accent4">
                      <a:lumMod val="40000"/>
                      <a:lumOff val="60000"/>
                    </a:schemeClr>
                  </a:solidFill>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 Transformer Backbone</a:t>
                    </a:r>
                    <a:endParaRPr lang="zh-CN" altLang="en-US" sz="900" dirty="0">
                      <a:latin typeface="Times New Roman" panose="02020603050405020304" pitchFamily="18" charset="0"/>
                      <a:cs typeface="Times New Roman" panose="02020603050405020304" pitchFamily="18" charset="0"/>
                    </a:endParaRPr>
                  </a:p>
                </p:txBody>
              </p:sp>
              <p:grpSp>
                <p:nvGrpSpPr>
                  <p:cNvPr id="22" name="组合 21">
                    <a:extLst>
                      <a:ext uri="{FF2B5EF4-FFF2-40B4-BE49-F238E27FC236}">
                        <a16:creationId xmlns:a16="http://schemas.microsoft.com/office/drawing/2014/main" id="{34B2F275-1417-4AFB-881E-23F99309E6FC}"/>
                      </a:ext>
                    </a:extLst>
                  </p:cNvPr>
                  <p:cNvGrpSpPr/>
                  <p:nvPr/>
                </p:nvGrpSpPr>
                <p:grpSpPr>
                  <a:xfrm>
                    <a:off x="7610475" y="5718175"/>
                    <a:ext cx="1673224" cy="1012825"/>
                    <a:chOff x="7610475" y="5718175"/>
                    <a:chExt cx="1673224" cy="1012825"/>
                  </a:xfrm>
                </p:grpSpPr>
                <p:pic>
                  <p:nvPicPr>
                    <p:cNvPr id="40" name="图片 39">
                      <a:extLst>
                        <a:ext uri="{FF2B5EF4-FFF2-40B4-BE49-F238E27FC236}">
                          <a16:creationId xmlns:a16="http://schemas.microsoft.com/office/drawing/2014/main" id="{E838145B-DB70-446E-B9C9-4933D3E43F9D}"/>
                        </a:ext>
                      </a:extLst>
                    </p:cNvPr>
                    <p:cNvPicPr>
                      <a:picLocks noChangeAspect="1"/>
                    </p:cNvPicPr>
                    <p:nvPr/>
                  </p:nvPicPr>
                  <p:blipFill>
                    <a:blip r:embed="rId6"/>
                    <a:stretch>
                      <a:fillRect/>
                    </a:stretch>
                  </p:blipFill>
                  <p:spPr>
                    <a:xfrm rot="16200000">
                      <a:off x="7399856" y="6124907"/>
                      <a:ext cx="874920" cy="166078"/>
                    </a:xfrm>
                    <a:prstGeom prst="rect">
                      <a:avLst/>
                    </a:prstGeom>
                    <a:ln w="3175">
                      <a:solidFill>
                        <a:schemeClr val="tx1"/>
                      </a:solidFill>
                    </a:ln>
                  </p:spPr>
                </p:pic>
                <p:pic>
                  <p:nvPicPr>
                    <p:cNvPr id="41" name="图片 40">
                      <a:extLst>
                        <a:ext uri="{FF2B5EF4-FFF2-40B4-BE49-F238E27FC236}">
                          <a16:creationId xmlns:a16="http://schemas.microsoft.com/office/drawing/2014/main" id="{C7383EB4-F172-4DC8-B1F7-CD69C653E7E6}"/>
                        </a:ext>
                      </a:extLst>
                    </p:cNvPr>
                    <p:cNvPicPr>
                      <a:picLocks noChangeAspect="1"/>
                    </p:cNvPicPr>
                    <p:nvPr/>
                  </p:nvPicPr>
                  <p:blipFill>
                    <a:blip r:embed="rId7"/>
                    <a:stretch>
                      <a:fillRect/>
                    </a:stretch>
                  </p:blipFill>
                  <p:spPr>
                    <a:xfrm rot="16200000">
                      <a:off x="8034742" y="6124907"/>
                      <a:ext cx="874921" cy="166077"/>
                    </a:xfrm>
                    <a:prstGeom prst="rect">
                      <a:avLst/>
                    </a:prstGeom>
                    <a:ln w="3175">
                      <a:solidFill>
                        <a:schemeClr val="tx1"/>
                      </a:solidFill>
                    </a:ln>
                  </p:spPr>
                </p:pic>
                <p:pic>
                  <p:nvPicPr>
                    <p:cNvPr id="50" name="图片 49">
                      <a:extLst>
                        <a:ext uri="{FF2B5EF4-FFF2-40B4-BE49-F238E27FC236}">
                          <a16:creationId xmlns:a16="http://schemas.microsoft.com/office/drawing/2014/main" id="{63CE12FB-FF69-4F0E-8878-530D264892E5}"/>
                        </a:ext>
                      </a:extLst>
                    </p:cNvPr>
                    <p:cNvPicPr>
                      <a:picLocks noChangeAspect="1"/>
                    </p:cNvPicPr>
                    <p:nvPr/>
                  </p:nvPicPr>
                  <p:blipFill>
                    <a:blip r:embed="rId8"/>
                    <a:stretch>
                      <a:fillRect/>
                    </a:stretch>
                  </p:blipFill>
                  <p:spPr>
                    <a:xfrm rot="16200000">
                      <a:off x="8669627" y="6124906"/>
                      <a:ext cx="874922" cy="166078"/>
                    </a:xfrm>
                    <a:prstGeom prst="rect">
                      <a:avLst/>
                    </a:prstGeom>
                    <a:ln w="3175">
                      <a:solidFill>
                        <a:schemeClr val="tx1"/>
                      </a:solidFill>
                    </a:ln>
                  </p:spPr>
                </p:pic>
                <p:pic>
                  <p:nvPicPr>
                    <p:cNvPr id="51" name="图片 50">
                      <a:extLst>
                        <a:ext uri="{FF2B5EF4-FFF2-40B4-BE49-F238E27FC236}">
                          <a16:creationId xmlns:a16="http://schemas.microsoft.com/office/drawing/2014/main" id="{9614DFA7-0CD1-4600-B638-1D7C9043BCA7}"/>
                        </a:ext>
                      </a:extLst>
                    </p:cNvPr>
                    <p:cNvPicPr>
                      <a:picLocks noChangeAspect="1"/>
                    </p:cNvPicPr>
                    <p:nvPr/>
                  </p:nvPicPr>
                  <p:blipFill>
                    <a:blip r:embed="rId9"/>
                    <a:stretch>
                      <a:fillRect/>
                    </a:stretch>
                  </p:blipFill>
                  <p:spPr>
                    <a:xfrm rot="16200000">
                      <a:off x="8352184" y="6124906"/>
                      <a:ext cx="874922" cy="166078"/>
                    </a:xfrm>
                    <a:prstGeom prst="rect">
                      <a:avLst/>
                    </a:prstGeom>
                    <a:ln w="3175">
                      <a:solidFill>
                        <a:schemeClr val="tx1"/>
                      </a:solidFill>
                    </a:ln>
                  </p:spPr>
                </p:pic>
                <p:pic>
                  <p:nvPicPr>
                    <p:cNvPr id="52" name="图片 51">
                      <a:extLst>
                        <a:ext uri="{FF2B5EF4-FFF2-40B4-BE49-F238E27FC236}">
                          <a16:creationId xmlns:a16="http://schemas.microsoft.com/office/drawing/2014/main" id="{5C92DDA8-6518-4420-934E-B7F99D43CE91}"/>
                        </a:ext>
                      </a:extLst>
                    </p:cNvPr>
                    <p:cNvPicPr>
                      <a:picLocks noChangeAspect="1"/>
                    </p:cNvPicPr>
                    <p:nvPr/>
                  </p:nvPicPr>
                  <p:blipFill>
                    <a:blip r:embed="rId10"/>
                    <a:stretch>
                      <a:fillRect/>
                    </a:stretch>
                  </p:blipFill>
                  <p:spPr>
                    <a:xfrm rot="16200000">
                      <a:off x="7717298" y="6124906"/>
                      <a:ext cx="874921" cy="166078"/>
                    </a:xfrm>
                    <a:prstGeom prst="rect">
                      <a:avLst/>
                    </a:prstGeom>
                    <a:ln w="3175">
                      <a:solidFill>
                        <a:schemeClr val="tx1"/>
                      </a:solidFill>
                    </a:ln>
                  </p:spPr>
                </p:pic>
                <p:sp>
                  <p:nvSpPr>
                    <p:cNvPr id="53" name="矩形: 圆角 52">
                      <a:extLst>
                        <a:ext uri="{FF2B5EF4-FFF2-40B4-BE49-F238E27FC236}">
                          <a16:creationId xmlns:a16="http://schemas.microsoft.com/office/drawing/2014/main" id="{06506778-1DD1-449A-B389-E8DC8520CC38}"/>
                        </a:ext>
                      </a:extLst>
                    </p:cNvPr>
                    <p:cNvSpPr/>
                    <p:nvPr/>
                  </p:nvSpPr>
                  <p:spPr>
                    <a:xfrm>
                      <a:off x="7610475" y="5718175"/>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箭头连接符 22">
                    <a:extLst>
                      <a:ext uri="{FF2B5EF4-FFF2-40B4-BE49-F238E27FC236}">
                        <a16:creationId xmlns:a16="http://schemas.microsoft.com/office/drawing/2014/main" id="{CAF1C508-807E-4A44-86E5-1C81372FF535}"/>
                      </a:ext>
                    </a:extLst>
                  </p:cNvPr>
                  <p:cNvCxnSpPr>
                    <a:cxnSpLocks/>
                  </p:cNvCxnSpPr>
                  <p:nvPr/>
                </p:nvCxnSpPr>
                <p:spPr>
                  <a:xfrm flipH="1" flipV="1">
                    <a:off x="7831387" y="5408825"/>
                    <a:ext cx="669"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78FD9CE-1D2D-44ED-BA3A-280FA76F6895}"/>
                      </a:ext>
                    </a:extLst>
                  </p:cNvPr>
                  <p:cNvCxnSpPr>
                    <a:cxnSpLocks/>
                    <a:stCxn id="52" idx="3"/>
                  </p:cNvCxnSpPr>
                  <p:nvPr/>
                </p:nvCxnSpPr>
                <p:spPr>
                  <a:xfrm flipV="1">
                    <a:off x="8154758" y="5403302"/>
                    <a:ext cx="0" cy="367183"/>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E717FAC-139F-4CC9-800D-CBE2C72CE3E8}"/>
                      </a:ext>
                    </a:extLst>
                  </p:cNvPr>
                  <p:cNvCxnSpPr>
                    <a:cxnSpLocks/>
                    <a:stCxn id="41" idx="3"/>
                    <a:endCxn id="21" idx="2"/>
                  </p:cNvCxnSpPr>
                  <p:nvPr/>
                </p:nvCxnSpPr>
                <p:spPr>
                  <a:xfrm flipH="1" flipV="1">
                    <a:off x="8471807" y="5408825"/>
                    <a:ext cx="396"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816D7D7-B3CC-472E-AC8B-D2419BE9C013}"/>
                      </a:ext>
                    </a:extLst>
                  </p:cNvPr>
                  <p:cNvCxnSpPr>
                    <a:cxnSpLocks/>
                  </p:cNvCxnSpPr>
                  <p:nvPr/>
                </p:nvCxnSpPr>
                <p:spPr>
                  <a:xfrm flipV="1">
                    <a:off x="8789250" y="5408825"/>
                    <a:ext cx="0"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E5D3536-6FCA-4006-875A-D7909199EA12}"/>
                      </a:ext>
                    </a:extLst>
                  </p:cNvPr>
                  <p:cNvCxnSpPr>
                    <a:cxnSpLocks/>
                    <a:stCxn id="50" idx="3"/>
                  </p:cNvCxnSpPr>
                  <p:nvPr/>
                </p:nvCxnSpPr>
                <p:spPr>
                  <a:xfrm flipV="1">
                    <a:off x="9107088" y="5408825"/>
                    <a:ext cx="0" cy="36166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F3D1D73-EBD9-4ADE-ADD1-18F2F7FB9F68}"/>
                      </a:ext>
                    </a:extLst>
                  </p:cNvPr>
                  <p:cNvPicPr>
                    <a:picLocks noChangeAspect="1"/>
                  </p:cNvPicPr>
                  <p:nvPr/>
                </p:nvPicPr>
                <p:blipFill>
                  <a:blip r:embed="rId11"/>
                  <a:stretch>
                    <a:fillRect/>
                  </a:stretch>
                </p:blipFill>
                <p:spPr>
                  <a:xfrm rot="16200000">
                    <a:off x="7394250" y="4385092"/>
                    <a:ext cx="874922" cy="171764"/>
                  </a:xfrm>
                  <a:prstGeom prst="rect">
                    <a:avLst/>
                  </a:prstGeom>
                  <a:ln w="3175">
                    <a:solidFill>
                      <a:schemeClr val="tx1"/>
                    </a:solidFill>
                  </a:ln>
                </p:spPr>
              </p:pic>
              <p:pic>
                <p:nvPicPr>
                  <p:cNvPr id="29" name="图片 28">
                    <a:extLst>
                      <a:ext uri="{FF2B5EF4-FFF2-40B4-BE49-F238E27FC236}">
                        <a16:creationId xmlns:a16="http://schemas.microsoft.com/office/drawing/2014/main" id="{C318B0D8-85F5-4B71-9689-DB7F8020A895}"/>
                      </a:ext>
                    </a:extLst>
                  </p:cNvPr>
                  <p:cNvPicPr>
                    <a:picLocks noChangeAspect="1"/>
                  </p:cNvPicPr>
                  <p:nvPr/>
                </p:nvPicPr>
                <p:blipFill>
                  <a:blip r:embed="rId12"/>
                  <a:stretch>
                    <a:fillRect/>
                  </a:stretch>
                </p:blipFill>
                <p:spPr>
                  <a:xfrm rot="16200000">
                    <a:off x="7712788" y="4385091"/>
                    <a:ext cx="874922" cy="171764"/>
                  </a:xfrm>
                  <a:prstGeom prst="rect">
                    <a:avLst/>
                  </a:prstGeom>
                  <a:ln w="3175">
                    <a:solidFill>
                      <a:schemeClr val="tx1"/>
                    </a:solidFill>
                  </a:ln>
                </p:spPr>
              </p:pic>
              <p:pic>
                <p:nvPicPr>
                  <p:cNvPr id="30" name="图片 29">
                    <a:extLst>
                      <a:ext uri="{FF2B5EF4-FFF2-40B4-BE49-F238E27FC236}">
                        <a16:creationId xmlns:a16="http://schemas.microsoft.com/office/drawing/2014/main" id="{E23DF35A-3E5F-4B0B-BF93-93BA7473D5A3}"/>
                      </a:ext>
                    </a:extLst>
                  </p:cNvPr>
                  <p:cNvPicPr>
                    <a:picLocks noChangeAspect="1"/>
                  </p:cNvPicPr>
                  <p:nvPr/>
                </p:nvPicPr>
                <p:blipFill>
                  <a:blip r:embed="rId13"/>
                  <a:stretch>
                    <a:fillRect/>
                  </a:stretch>
                </p:blipFill>
                <p:spPr>
                  <a:xfrm rot="16200000">
                    <a:off x="8031870" y="4386891"/>
                    <a:ext cx="874922" cy="171765"/>
                  </a:xfrm>
                  <a:prstGeom prst="rect">
                    <a:avLst/>
                  </a:prstGeom>
                  <a:ln w="3175">
                    <a:solidFill>
                      <a:schemeClr val="tx1"/>
                    </a:solidFill>
                  </a:ln>
                </p:spPr>
              </p:pic>
              <p:pic>
                <p:nvPicPr>
                  <p:cNvPr id="31" name="图片 30">
                    <a:extLst>
                      <a:ext uri="{FF2B5EF4-FFF2-40B4-BE49-F238E27FC236}">
                        <a16:creationId xmlns:a16="http://schemas.microsoft.com/office/drawing/2014/main" id="{D8E2CCE2-D651-4F26-A8E7-29376483C92E}"/>
                      </a:ext>
                    </a:extLst>
                  </p:cNvPr>
                  <p:cNvPicPr>
                    <a:picLocks noChangeAspect="1"/>
                  </p:cNvPicPr>
                  <p:nvPr/>
                </p:nvPicPr>
                <p:blipFill>
                  <a:blip r:embed="rId14"/>
                  <a:stretch>
                    <a:fillRect/>
                  </a:stretch>
                </p:blipFill>
                <p:spPr>
                  <a:xfrm rot="5400000">
                    <a:off x="8349364" y="4385090"/>
                    <a:ext cx="874925" cy="171765"/>
                  </a:xfrm>
                  <a:prstGeom prst="rect">
                    <a:avLst/>
                  </a:prstGeom>
                  <a:ln w="3175">
                    <a:solidFill>
                      <a:schemeClr val="tx1"/>
                    </a:solidFill>
                  </a:ln>
                </p:spPr>
              </p:pic>
              <p:pic>
                <p:nvPicPr>
                  <p:cNvPr id="32" name="图片 31">
                    <a:extLst>
                      <a:ext uri="{FF2B5EF4-FFF2-40B4-BE49-F238E27FC236}">
                        <a16:creationId xmlns:a16="http://schemas.microsoft.com/office/drawing/2014/main" id="{AEC66776-7421-4E67-ADC4-3902E8AEB0B7}"/>
                      </a:ext>
                    </a:extLst>
                  </p:cNvPr>
                  <p:cNvPicPr>
                    <a:picLocks noChangeAspect="1"/>
                  </p:cNvPicPr>
                  <p:nvPr/>
                </p:nvPicPr>
                <p:blipFill>
                  <a:blip r:embed="rId15"/>
                  <a:stretch>
                    <a:fillRect/>
                  </a:stretch>
                </p:blipFill>
                <p:spPr>
                  <a:xfrm rot="16200000">
                    <a:off x="8666783" y="4386890"/>
                    <a:ext cx="874925" cy="171764"/>
                  </a:xfrm>
                  <a:prstGeom prst="rect">
                    <a:avLst/>
                  </a:prstGeom>
                  <a:ln w="3175">
                    <a:solidFill>
                      <a:schemeClr val="tx1"/>
                    </a:solidFill>
                  </a:ln>
                </p:spPr>
              </p:pic>
              <p:cxnSp>
                <p:nvCxnSpPr>
                  <p:cNvPr id="33" name="直接箭头连接符 32">
                    <a:extLst>
                      <a:ext uri="{FF2B5EF4-FFF2-40B4-BE49-F238E27FC236}">
                        <a16:creationId xmlns:a16="http://schemas.microsoft.com/office/drawing/2014/main" id="{CA43F840-8B16-47F0-B7EB-C4C8733E47A4}"/>
                      </a:ext>
                    </a:extLst>
                  </p:cNvPr>
                  <p:cNvCxnSpPr>
                    <a:cxnSpLocks/>
                  </p:cNvCxnSpPr>
                  <p:nvPr/>
                </p:nvCxnSpPr>
                <p:spPr>
                  <a:xfrm flipV="1">
                    <a:off x="7831387"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3E2CFE8-014F-4CAE-A7DF-736A2CE459C4}"/>
                      </a:ext>
                    </a:extLst>
                  </p:cNvPr>
                  <p:cNvCxnSpPr>
                    <a:cxnSpLocks/>
                  </p:cNvCxnSpPr>
                  <p:nvPr/>
                </p:nvCxnSpPr>
                <p:spPr>
                  <a:xfrm flipV="1">
                    <a:off x="8152834"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73DDE01-F1CD-4E43-B603-D3736F1F9F05}"/>
                      </a:ext>
                    </a:extLst>
                  </p:cNvPr>
                  <p:cNvCxnSpPr>
                    <a:cxnSpLocks/>
                  </p:cNvCxnSpPr>
                  <p:nvPr/>
                </p:nvCxnSpPr>
                <p:spPr>
                  <a:xfrm flipV="1">
                    <a:off x="8469331"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6C113A6-A9F3-4903-9CCC-6109B79C3E64}"/>
                      </a:ext>
                    </a:extLst>
                  </p:cNvPr>
                  <p:cNvCxnSpPr>
                    <a:cxnSpLocks/>
                  </p:cNvCxnSpPr>
                  <p:nvPr/>
                </p:nvCxnSpPr>
                <p:spPr>
                  <a:xfrm flipV="1">
                    <a:off x="8789250"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600B2E3-E0D8-4F3C-9F91-FA5F553264A4}"/>
                      </a:ext>
                    </a:extLst>
                  </p:cNvPr>
                  <p:cNvCxnSpPr>
                    <a:cxnSpLocks/>
                  </p:cNvCxnSpPr>
                  <p:nvPr/>
                </p:nvCxnSpPr>
                <p:spPr>
                  <a:xfrm flipV="1">
                    <a:off x="9107088"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A7378390-BE32-4A2F-8286-604F6CC488B6}"/>
                      </a:ext>
                    </a:extLst>
                  </p:cNvPr>
                  <p:cNvSpPr/>
                  <p:nvPr/>
                </p:nvSpPr>
                <p:spPr>
                  <a:xfrm>
                    <a:off x="7610475" y="3979336"/>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4656807-AD9A-4811-8E5D-AAB5CA6D3F8D}"/>
                        </a:ext>
                      </a:extLst>
                    </p:cNvPr>
                    <p:cNvSpPr txBox="1"/>
                    <p:nvPr/>
                  </p:nvSpPr>
                  <p:spPr>
                    <a:xfrm>
                      <a:off x="7817564" y="3452534"/>
                      <a:ext cx="1320558"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oMath>
                      </a14:m>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mc:Choice>
              <mc:Fallback xmlns="">
                <p:sp>
                  <p:nvSpPr>
                    <p:cNvPr id="151" name="文本框 150">
                      <a:extLst>
                        <a:ext uri="{FF2B5EF4-FFF2-40B4-BE49-F238E27FC236}">
                          <a16:creationId xmlns:a16="http://schemas.microsoft.com/office/drawing/2014/main" id="{DC1D7678-5901-4478-AB33-50BE2CB39B4E}"/>
                        </a:ext>
                      </a:extLst>
                    </p:cNvPr>
                    <p:cNvSpPr txBox="1">
                      <a:spLocks noRot="1" noChangeAspect="1" noMove="1" noResize="1" noEditPoints="1" noAdjustHandles="1" noChangeArrowheads="1" noChangeShapeType="1" noTextEdit="1"/>
                    </p:cNvSpPr>
                    <p:nvPr/>
                  </p:nvSpPr>
                  <p:spPr>
                    <a:xfrm>
                      <a:off x="7817564" y="3452534"/>
                      <a:ext cx="1320558" cy="230832"/>
                    </a:xfrm>
                    <a:prstGeom prst="rect">
                      <a:avLst/>
                    </a:prstGeom>
                    <a:blipFill>
                      <a:blip r:embed="rId16"/>
                      <a:stretch>
                        <a:fillRect/>
                      </a:stretch>
                    </a:blipFill>
                  </p:spPr>
                  <p:txBody>
                    <a:bodyPr/>
                    <a:lstStyle/>
                    <a:p>
                      <a:r>
                        <a:rPr lang="zh-CN" altLang="en-US">
                          <a:noFill/>
                        </a:rPr>
                        <a:t> </a:t>
                      </a:r>
                    </a:p>
                  </p:txBody>
                </p:sp>
              </mc:Fallback>
            </mc:AlternateContent>
          </p:grpSp>
        </p:grpSp>
        <p:sp>
          <p:nvSpPr>
            <p:cNvPr id="15" name="矩形: 圆角 14">
              <a:extLst>
                <a:ext uri="{FF2B5EF4-FFF2-40B4-BE49-F238E27FC236}">
                  <a16:creationId xmlns:a16="http://schemas.microsoft.com/office/drawing/2014/main" id="{3C2048F2-60DE-48D1-BFE7-7040D77842B0}"/>
                </a:ext>
              </a:extLst>
            </p:cNvPr>
            <p:cNvSpPr/>
            <p:nvPr/>
          </p:nvSpPr>
          <p:spPr>
            <a:xfrm>
              <a:off x="7237709" y="3388471"/>
              <a:ext cx="1803308" cy="3310342"/>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2482379C-1F63-42CF-AE88-18F8F040B5DA}"/>
              </a:ext>
            </a:extLst>
          </p:cNvPr>
          <p:cNvGrpSpPr/>
          <p:nvPr/>
        </p:nvGrpSpPr>
        <p:grpSpPr>
          <a:xfrm>
            <a:off x="8332512" y="1892687"/>
            <a:ext cx="2904124" cy="3327167"/>
            <a:chOff x="9144308" y="3384457"/>
            <a:chExt cx="2904124" cy="3327167"/>
          </a:xfrm>
        </p:grpSpPr>
        <p:grpSp>
          <p:nvGrpSpPr>
            <p:cNvPr id="55" name="组合 54">
              <a:extLst>
                <a:ext uri="{FF2B5EF4-FFF2-40B4-BE49-F238E27FC236}">
                  <a16:creationId xmlns:a16="http://schemas.microsoft.com/office/drawing/2014/main" id="{C85A2C2F-12EE-4763-A5A8-5E3847998285}"/>
                </a:ext>
              </a:extLst>
            </p:cNvPr>
            <p:cNvGrpSpPr/>
            <p:nvPr/>
          </p:nvGrpSpPr>
          <p:grpSpPr>
            <a:xfrm>
              <a:off x="9317262" y="3556144"/>
              <a:ext cx="1986037" cy="3002553"/>
              <a:chOff x="9653780" y="3591521"/>
              <a:chExt cx="1986037" cy="3002553"/>
            </a:xfrm>
          </p:grpSpPr>
          <p:sp>
            <p:nvSpPr>
              <p:cNvPr id="67" name="文本框 66">
                <a:extLst>
                  <a:ext uri="{FF2B5EF4-FFF2-40B4-BE49-F238E27FC236}">
                    <a16:creationId xmlns:a16="http://schemas.microsoft.com/office/drawing/2014/main" id="{13E21EBE-EB14-433A-B33E-F19EA7FCD317}"/>
                  </a:ext>
                </a:extLst>
              </p:cNvPr>
              <p:cNvSpPr txBox="1"/>
              <p:nvPr/>
            </p:nvSpPr>
            <p:spPr>
              <a:xfrm>
                <a:off x="9664477" y="6363242"/>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Input Univariate Series</a:t>
                </a:r>
                <a:endParaRPr lang="zh-CN" altLang="en-US" sz="90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9806913F-0A57-4F5C-A2A6-D76D8D8A0217}"/>
                  </a:ext>
                </a:extLst>
              </p:cNvPr>
              <p:cNvSpPr txBox="1"/>
              <p:nvPr/>
            </p:nvSpPr>
            <p:spPr>
              <a:xfrm>
                <a:off x="9673857" y="6012144"/>
                <a:ext cx="1965960"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Instance Norm + Patching</a:t>
                </a:r>
                <a:endParaRPr lang="zh-CN" altLang="en-US" sz="900"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E3CD5990-66CE-415B-A5BB-9FB7F4AB2078}"/>
                  </a:ext>
                </a:extLst>
              </p:cNvPr>
              <p:cNvSpPr/>
              <p:nvPr/>
            </p:nvSpPr>
            <p:spPr>
              <a:xfrm>
                <a:off x="9668650"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2C929727-88C6-4F12-8D04-F607A1607721}"/>
                  </a:ext>
                </a:extLst>
              </p:cNvPr>
              <p:cNvSpPr/>
              <p:nvPr/>
            </p:nvSpPr>
            <p:spPr>
              <a:xfrm>
                <a:off x="9931533"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F3C5F170-CE69-4532-B03D-F06DFB98082C}"/>
                  </a:ext>
                </a:extLst>
              </p:cNvPr>
              <p:cNvSpPr/>
              <p:nvPr/>
            </p:nvSpPr>
            <p:spPr>
              <a:xfrm>
                <a:off x="1018686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4877EA2B-A53E-4E9C-87D4-032F1EB34AB0}"/>
                  </a:ext>
                </a:extLst>
              </p:cNvPr>
              <p:cNvSpPr/>
              <p:nvPr/>
            </p:nvSpPr>
            <p:spPr>
              <a:xfrm>
                <a:off x="10450866"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85293BD4-B7E0-47A4-8357-73F68DD2F0D8}"/>
                  </a:ext>
                </a:extLst>
              </p:cNvPr>
              <p:cNvSpPr/>
              <p:nvPr/>
            </p:nvSpPr>
            <p:spPr>
              <a:xfrm>
                <a:off x="1070657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7E80C1FF-2E57-410E-A88A-4077FD333B78}"/>
                  </a:ext>
                </a:extLst>
              </p:cNvPr>
              <p:cNvSpPr/>
              <p:nvPr/>
            </p:nvSpPr>
            <p:spPr>
              <a:xfrm>
                <a:off x="10966429"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912AD972-CF9F-4B8B-A49C-C4FE4FFD92E6}"/>
                  </a:ext>
                </a:extLst>
              </p:cNvPr>
              <p:cNvSpPr/>
              <p:nvPr/>
            </p:nvSpPr>
            <p:spPr>
              <a:xfrm>
                <a:off x="1122628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596D8A4A-1CC2-4074-A58D-F1A498E2D8E1}"/>
                  </a:ext>
                </a:extLst>
              </p:cNvPr>
              <p:cNvSpPr/>
              <p:nvPr/>
            </p:nvSpPr>
            <p:spPr>
              <a:xfrm>
                <a:off x="11486139" y="5374194"/>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D7BAE9D6-D8C8-43A0-B990-D6F29ED7E252}"/>
                  </a:ext>
                </a:extLst>
              </p:cNvPr>
              <p:cNvSpPr txBox="1"/>
              <p:nvPr/>
            </p:nvSpPr>
            <p:spPr>
              <a:xfrm>
                <a:off x="9657775" y="5020033"/>
                <a:ext cx="1979365"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Projection + Position Embedding</a:t>
                </a:r>
                <a:endParaRPr lang="zh-CN" altLang="en-US" sz="9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F47A62D0-E85E-4646-9D7E-03126DB7B103}"/>
                  </a:ext>
                </a:extLst>
              </p:cNvPr>
              <p:cNvSpPr txBox="1"/>
              <p:nvPr/>
            </p:nvSpPr>
            <p:spPr>
              <a:xfrm>
                <a:off x="9660091" y="4353793"/>
                <a:ext cx="1977049" cy="507831"/>
              </a:xfrm>
              <a:prstGeom prst="rect">
                <a:avLst/>
              </a:prstGeom>
              <a:solidFill>
                <a:schemeClr val="accent2">
                  <a:lumMod val="60000"/>
                  <a:lumOff val="40000"/>
                </a:schemeClr>
              </a:solidFill>
              <a:ln>
                <a:noFill/>
              </a:ln>
            </p:spPr>
            <p:txBody>
              <a:bodyPr wrap="square" rtlCol="0">
                <a:spAutoFit/>
              </a:bodyPr>
              <a:lstStyle/>
              <a:p>
                <a:pPr algn="ct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Transformer Encoder</a:t>
                </a:r>
              </a:p>
              <a:p>
                <a:pPr algn="ctr"/>
                <a:endParaRPr lang="zh-CN" altLang="en-US" sz="9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C7793EC0-9CB6-4793-858A-3D6F29027B55}"/>
                  </a:ext>
                </a:extLst>
              </p:cNvPr>
              <p:cNvSpPr txBox="1"/>
              <p:nvPr/>
            </p:nvSpPr>
            <p:spPr>
              <a:xfrm>
                <a:off x="9653780" y="3964553"/>
                <a:ext cx="1979365" cy="230832"/>
              </a:xfrm>
              <a:prstGeom prst="rect">
                <a:avLst/>
              </a:prstGeom>
              <a:solidFill>
                <a:schemeClr val="accent6">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Flatten + Linear Head</a:t>
                </a:r>
                <a:endParaRPr lang="zh-CN" altLang="en-US" sz="900"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5699ACEA-DE9F-416A-8477-9C72015DEC51}"/>
                  </a:ext>
                </a:extLst>
              </p:cNvPr>
              <p:cNvSpPr txBox="1"/>
              <p:nvPr/>
            </p:nvSpPr>
            <p:spPr>
              <a:xfrm>
                <a:off x="9664477" y="3591521"/>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Output Univariate Series</a:t>
                </a:r>
                <a:endParaRPr lang="zh-CN" altLang="en-US" sz="900" dirty="0">
                  <a:latin typeface="Times New Roman" panose="02020603050405020304" pitchFamily="18" charset="0"/>
                  <a:cs typeface="Times New Roman" panose="02020603050405020304" pitchFamily="18" charset="0"/>
                </a:endParaRPr>
              </a:p>
            </p:txBody>
          </p:sp>
        </p:grpSp>
        <p:grpSp>
          <p:nvGrpSpPr>
            <p:cNvPr id="56" name="组合 55">
              <a:extLst>
                <a:ext uri="{FF2B5EF4-FFF2-40B4-BE49-F238E27FC236}">
                  <a16:creationId xmlns:a16="http://schemas.microsoft.com/office/drawing/2014/main" id="{CB9A7D4A-BE73-4258-841B-440B0F511C52}"/>
                </a:ext>
              </a:extLst>
            </p:cNvPr>
            <p:cNvGrpSpPr/>
            <p:nvPr/>
          </p:nvGrpSpPr>
          <p:grpSpPr>
            <a:xfrm>
              <a:off x="11308990" y="3544349"/>
              <a:ext cx="739442" cy="2999238"/>
              <a:chOff x="11409763" y="3573684"/>
              <a:chExt cx="739442" cy="2999238"/>
            </a:xfrm>
          </p:grpSpPr>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A2F888D-AFC8-4A62-BA5C-DB345BE3FEB7}"/>
                      </a:ext>
                    </a:extLst>
                  </p:cNvPr>
                  <p:cNvSpPr txBox="1"/>
                  <p:nvPr/>
                </p:nvSpPr>
                <p:spPr>
                  <a:xfrm>
                    <a:off x="11409763" y="6332792"/>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𝑥</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ⅈ</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7" name="文本框 176">
                    <a:extLst>
                      <a:ext uri="{FF2B5EF4-FFF2-40B4-BE49-F238E27FC236}">
                        <a16:creationId xmlns:a16="http://schemas.microsoft.com/office/drawing/2014/main" id="{7AE3FED4-AD1E-4966-82C1-24884462F91B}"/>
                      </a:ext>
                    </a:extLst>
                  </p:cNvPr>
                  <p:cNvSpPr txBox="1">
                    <a:spLocks noRot="1" noChangeAspect="1" noMove="1" noResize="1" noEditPoints="1" noAdjustHandles="1" noChangeArrowheads="1" noChangeShapeType="1" noTextEdit="1"/>
                  </p:cNvSpPr>
                  <p:nvPr/>
                </p:nvSpPr>
                <p:spPr>
                  <a:xfrm>
                    <a:off x="11409763" y="6332792"/>
                    <a:ext cx="739441" cy="240130"/>
                  </a:xfrm>
                  <a:prstGeom prst="rect">
                    <a:avLst/>
                  </a:prstGeom>
                  <a:blipFill>
                    <a:blip r:embed="rId17"/>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078E3BC-9378-458E-88A9-B9245BAD6D1D}"/>
                      </a:ext>
                    </a:extLst>
                  </p:cNvPr>
                  <p:cNvSpPr txBox="1"/>
                  <p:nvPr/>
                </p:nvSpPr>
                <p:spPr>
                  <a:xfrm>
                    <a:off x="11409763" y="5464346"/>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𝑝</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P</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5F84353D-FB50-40C1-815E-0F8FE93E20E7}"/>
                      </a:ext>
                    </a:extLst>
                  </p:cNvPr>
                  <p:cNvSpPr txBox="1">
                    <a:spLocks noRot="1" noChangeAspect="1" noMove="1" noResize="1" noEditPoints="1" noAdjustHandles="1" noChangeArrowheads="1" noChangeShapeType="1" noTextEdit="1"/>
                  </p:cNvSpPr>
                  <p:nvPr/>
                </p:nvSpPr>
                <p:spPr>
                  <a:xfrm>
                    <a:off x="11409763" y="5464346"/>
                    <a:ext cx="739441" cy="273986"/>
                  </a:xfrm>
                  <a:prstGeom prst="rect">
                    <a:avLst/>
                  </a:prstGeom>
                  <a:blipFill>
                    <a:blip r:embed="rId18"/>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4E3676CC-AE54-4159-B141-2A586B33A885}"/>
                      </a:ext>
                    </a:extLst>
                  </p:cNvPr>
                  <p:cNvSpPr txBox="1"/>
                  <p:nvPr/>
                </p:nvSpPr>
                <p:spPr>
                  <a:xfrm>
                    <a:off x="11409763" y="4795740"/>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𝑑</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397C7F95-7748-457D-B90A-E1F715047269}"/>
                      </a:ext>
                    </a:extLst>
                  </p:cNvPr>
                  <p:cNvSpPr txBox="1">
                    <a:spLocks noRot="1" noChangeAspect="1" noMove="1" noResize="1" noEditPoints="1" noAdjustHandles="1" noChangeArrowheads="1" noChangeShapeType="1" noTextEdit="1"/>
                  </p:cNvSpPr>
                  <p:nvPr/>
                </p:nvSpPr>
                <p:spPr>
                  <a:xfrm>
                    <a:off x="11409763" y="4795740"/>
                    <a:ext cx="739441" cy="27398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16E8538-B6CA-4F01-8EBB-92D935E7335C}"/>
                      </a:ext>
                    </a:extLst>
                  </p:cNvPr>
                  <p:cNvSpPr txBox="1"/>
                  <p:nvPr/>
                </p:nvSpPr>
                <p:spPr>
                  <a:xfrm>
                    <a:off x="11409764" y="4119320"/>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𝑧</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0" name="文本框 179">
                    <a:extLst>
                      <a:ext uri="{FF2B5EF4-FFF2-40B4-BE49-F238E27FC236}">
                        <a16:creationId xmlns:a16="http://schemas.microsoft.com/office/drawing/2014/main" id="{26A5B6B1-BE4D-4540-B38F-06A732984D5C}"/>
                      </a:ext>
                    </a:extLst>
                  </p:cNvPr>
                  <p:cNvSpPr txBox="1">
                    <a:spLocks noRot="1" noChangeAspect="1" noMove="1" noResize="1" noEditPoints="1" noAdjustHandles="1" noChangeArrowheads="1" noChangeShapeType="1" noTextEdit="1"/>
                  </p:cNvSpPr>
                  <p:nvPr/>
                </p:nvSpPr>
                <p:spPr>
                  <a:xfrm>
                    <a:off x="11409764" y="4119320"/>
                    <a:ext cx="739441" cy="240130"/>
                  </a:xfrm>
                  <a:prstGeom prst="rect">
                    <a:avLst/>
                  </a:prstGeom>
                  <a:blipFill>
                    <a:blip r:embed="rId20"/>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C2CA6C95-1D40-48BC-B832-87DCDE5E9603}"/>
                      </a:ext>
                    </a:extLst>
                  </p:cNvPr>
                  <p:cNvSpPr txBox="1"/>
                  <p:nvPr/>
                </p:nvSpPr>
                <p:spPr>
                  <a:xfrm>
                    <a:off x="11409763" y="3573684"/>
                    <a:ext cx="739441"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r>
                          <m:rPr>
                            <m:nor/>
                          </m:rPr>
                          <a:rPr lang="en-US" altLang="zh-CN" sz="900" baseline="30000" dirty="0">
                            <a:latin typeface="Times New Roman" panose="02020603050405020304" pitchFamily="18" charset="0"/>
                            <a:cs typeface="Times New Roman" panose="02020603050405020304" pitchFamily="18" charset="0"/>
                          </a:rPr>
                          <m:t> </m:t>
                        </m:r>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1" name="文本框 180">
                    <a:extLst>
                      <a:ext uri="{FF2B5EF4-FFF2-40B4-BE49-F238E27FC236}">
                        <a16:creationId xmlns:a16="http://schemas.microsoft.com/office/drawing/2014/main" id="{5F6E0891-527D-4C67-AA6C-43743279351D}"/>
                      </a:ext>
                    </a:extLst>
                  </p:cNvPr>
                  <p:cNvSpPr txBox="1">
                    <a:spLocks noRot="1" noChangeAspect="1" noMove="1" noResize="1" noEditPoints="1" noAdjustHandles="1" noChangeArrowheads="1" noChangeShapeType="1" noTextEdit="1"/>
                  </p:cNvSpPr>
                  <p:nvPr/>
                </p:nvSpPr>
                <p:spPr>
                  <a:xfrm>
                    <a:off x="11409763" y="3573684"/>
                    <a:ext cx="739441" cy="230832"/>
                  </a:xfrm>
                  <a:prstGeom prst="rect">
                    <a:avLst/>
                  </a:prstGeom>
                  <a:blipFill>
                    <a:blip r:embed="rId21"/>
                    <a:stretch>
                      <a:fillRect b="-10526"/>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E194631F-1669-421A-ABCE-D14A6F3AEA05}"/>
                  </a:ext>
                </a:extLst>
              </p:cNvPr>
              <p:cNvCxnSpPr>
                <a:stCxn id="58" idx="0"/>
                <a:endCxn id="59" idx="2"/>
              </p:cNvCxnSpPr>
              <p:nvPr/>
            </p:nvCxnSpPr>
            <p:spPr>
              <a:xfrm flipV="1">
                <a:off x="11779484" y="5738332"/>
                <a:ext cx="0" cy="59446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177DFEF-79BD-4940-B8BF-D3C2E6410592}"/>
                  </a:ext>
                </a:extLst>
              </p:cNvPr>
              <p:cNvCxnSpPr>
                <a:stCxn id="59" idx="0"/>
                <a:endCxn id="60" idx="2"/>
              </p:cNvCxnSpPr>
              <p:nvPr/>
            </p:nvCxnSpPr>
            <p:spPr>
              <a:xfrm flipV="1">
                <a:off x="11779484" y="5069726"/>
                <a:ext cx="0" cy="39462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E6118C4-02A8-4AC3-835D-214806BDE55A}"/>
                  </a:ext>
                </a:extLst>
              </p:cNvPr>
              <p:cNvCxnSpPr>
                <a:stCxn id="60" idx="0"/>
                <a:endCxn id="61" idx="2"/>
              </p:cNvCxnSpPr>
              <p:nvPr/>
            </p:nvCxnSpPr>
            <p:spPr>
              <a:xfrm flipV="1">
                <a:off x="11779484" y="4359450"/>
                <a:ext cx="1" cy="43629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87487A22-ED4C-4859-9172-FD54466BA77A}"/>
                  </a:ext>
                </a:extLst>
              </p:cNvPr>
              <p:cNvCxnSpPr>
                <a:stCxn id="61" idx="0"/>
                <a:endCxn id="62" idx="2"/>
              </p:cNvCxnSpPr>
              <p:nvPr/>
            </p:nvCxnSpPr>
            <p:spPr>
              <a:xfrm flipH="1" flipV="1">
                <a:off x="11779484" y="3804516"/>
                <a:ext cx="1" cy="314804"/>
              </a:xfrm>
              <a:prstGeom prst="straightConnector1">
                <a:avLst/>
              </a:prstGeom>
              <a:ln w="9525">
                <a:solidFill>
                  <a:schemeClr val="tx1"/>
                </a:solidFill>
                <a:prstDash val="sysDash"/>
                <a:tailEnd type="triangle" w="sm" len="sm"/>
              </a:ln>
            </p:spPr>
            <p:style>
              <a:lnRef idx="1">
                <a:schemeClr val="accent1"/>
              </a:lnRef>
              <a:fillRef idx="0">
                <a:schemeClr val="accent1"/>
              </a:fillRef>
              <a:effectRef idx="0">
                <a:schemeClr val="accent1"/>
              </a:effectRef>
              <a:fontRef idx="minor">
                <a:schemeClr val="tx1"/>
              </a:fontRef>
            </p:style>
          </p:cxnSp>
        </p:grpSp>
        <p:sp>
          <p:nvSpPr>
            <p:cNvPr id="57" name="矩形: 圆角 56">
              <a:extLst>
                <a:ext uri="{FF2B5EF4-FFF2-40B4-BE49-F238E27FC236}">
                  <a16:creationId xmlns:a16="http://schemas.microsoft.com/office/drawing/2014/main" id="{76DF34EF-CE36-4307-8CFE-19CAC03F2896}"/>
                </a:ext>
              </a:extLst>
            </p:cNvPr>
            <p:cNvSpPr/>
            <p:nvPr/>
          </p:nvSpPr>
          <p:spPr>
            <a:xfrm>
              <a:off x="9144308" y="3384457"/>
              <a:ext cx="2904123" cy="3327167"/>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81" name="直接连接符 80">
            <a:extLst>
              <a:ext uri="{FF2B5EF4-FFF2-40B4-BE49-F238E27FC236}">
                <a16:creationId xmlns:a16="http://schemas.microsoft.com/office/drawing/2014/main" id="{19C51EDF-34B2-42E7-81EB-DCF22B5D6815}"/>
              </a:ext>
            </a:extLst>
          </p:cNvPr>
          <p:cNvCxnSpPr>
            <a:cxnSpLocks/>
          </p:cNvCxnSpPr>
          <p:nvPr/>
        </p:nvCxnSpPr>
        <p:spPr>
          <a:xfrm flipV="1">
            <a:off x="7955381" y="2268996"/>
            <a:ext cx="377131" cy="111328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3C8D02B-47EB-4B0C-86CA-35469DD732AC}"/>
              </a:ext>
            </a:extLst>
          </p:cNvPr>
          <p:cNvCxnSpPr>
            <a:cxnSpLocks/>
          </p:cNvCxnSpPr>
          <p:nvPr/>
        </p:nvCxnSpPr>
        <p:spPr>
          <a:xfrm>
            <a:off x="7996947" y="3633594"/>
            <a:ext cx="343898" cy="1202501"/>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07028D1-09D4-4ABB-9CEA-DDA4E378DE86}"/>
              </a:ext>
            </a:extLst>
          </p:cNvPr>
          <p:cNvSpPr txBox="1"/>
          <p:nvPr/>
        </p:nvSpPr>
        <p:spPr>
          <a:xfrm>
            <a:off x="1023551" y="1709609"/>
            <a:ext cx="4548331" cy="3693319"/>
          </a:xfrm>
          <a:prstGeom prst="rect">
            <a:avLst/>
          </a:prstGeom>
          <a:noFill/>
        </p:spPr>
        <p:txBody>
          <a:bodyPr wrap="square" rtlCol="0">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模型是一种针对时间序列数据的深度学习模型，借用了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架构的思想，通过切分时间序列数据为小块（</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patches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）来提取更高效的特征表示。其目的是提升对长时间序列的建模能力，同时避免传统方法中的计算瓶颈。其主要优点如下：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相比于之前基于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的时间序列预测方法，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能够保留更多局部语义信息并且可以减少计算量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由于通过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代替时间点进行预测，模型可以关注更长的历史信息。</a:t>
            </a:r>
          </a:p>
        </p:txBody>
      </p:sp>
    </p:spTree>
    <p:extLst>
      <p:ext uri="{BB962C8B-B14F-4D97-AF65-F5344CB8AC3E}">
        <p14:creationId xmlns:p14="http://schemas.microsoft.com/office/powerpoint/2010/main" val="3303140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2.3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评估方法</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370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评估方法</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2151727"/>
            <a:ext cx="8659906" cy="2554545"/>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为了能够准确地评估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仓库的活跃度，我们需要利用仓库未来的活动指标而不仅仅依赖仓库现在的活动指标进行活跃度评估。具体的，我们利用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预测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仓库未来一段时间序列的活动数据，时间序列的时间步是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day</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，时间步上的值的现实含义是当日活动指标增量相较于该活动指标的历史单日增量极值的比例（增量比例），我们计算得到预测时间范围内各个活动指标的增量比例的均值，将增量比例均值通过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函数映射到同一个数值范围</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[0.5, 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再进行累加，最后放缩到百分制得到最后的活跃度评分。预测范围内活动指标增量比例越高，活跃度评分越高。</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83128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评估方法</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2613392"/>
            <a:ext cx="8659906" cy="1631216"/>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由增量比例的现实含义我们可以知道，活跃度评分越高，说明该仓库活动指标越接近其历史单日增量极值，或者超过历史单日增量极值。同时正是由于公式参与计算的输入是增量比例，大型和小型仓库能够在同一个标准下进行公平的对比，能够规避活动指标绝对值的大小差异。同时可以挖掘出活跃度保持更好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16928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695928"/>
            <a:ext cx="7511902" cy="830997"/>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研究结果</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19059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382286"/>
            <a:ext cx="8659906" cy="4093428"/>
          </a:xfrm>
          <a:prstGeom prst="rect">
            <a:avLst/>
          </a:prstGeom>
          <a:noFill/>
        </p:spPr>
        <p:txBody>
          <a:bodyPr wrap="square" rtlCol="0">
            <a:spAutoFit/>
          </a:bodyPr>
          <a:lstStyle/>
          <a:p>
            <a:pPr algn="just"/>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RQ1: </a:t>
            </a: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如何使用时间序列模型去预测开源活动数据？</a:t>
            </a:r>
            <a:endPar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我们设定时间序列预测模型的部分关键参数。在时间序列预测任务中，影响预测效果的主要因素是模型的回看长度和预测长度。从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夏博</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等人的研究中可以得知，仓库参与者的活跃时间与传统的办公时间相关，工作日的活动时间明显多于周末。因此在以天为时间序列步长的数据中，我们将周期设置为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。为了使预测范围能够在一定程度上代表仓库未来的发展趋势，我们将预测长度设置为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个周期，也就是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天，近似三个月。</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同样的，为了能够准确预测仓库未来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个周期的发展，我们将回看窗口的长度也设置为了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个周期。据我们所知，</a:t>
            </a: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我们是第一个在</a:t>
            </a:r>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仓库活动指标时间序列预测上利用了参与者活动周期的研究</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。对周期的利用使得我们的预测包含更加全面的信息。 </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54741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787852" y="1107196"/>
            <a:ext cx="5703325" cy="5324535"/>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在确定模型的关键参数后，为了我们能够更好准确地取得预测值，我们引入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mean square error(MSE)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mean absolute error(MAE)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作为我们的评价不同模型的评价指标。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是反映预测值与真实值之间差异程度的一种度量。具体计算方式分别如公式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和公式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所示，二者的值越小，代表预测误差越小，预测效果越好。</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在本文中，</a:t>
            </a: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我们选择了</a:t>
            </a:r>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MSE</a:t>
            </a: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作为模型的损失函数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，因为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MSE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的梯度能够跟随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的变化而调整。</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的更新的梯度则始终相同，也就是说，即使对于很小的损失值，梯度也很大，这样不利于模型的迭代。但是在后文比较不同模型的预测效果时，我们仍然展示了模型的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，因为相比于</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mse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这种评价指标，</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mae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可以更加真实的反应真实值和预测值之间的差别，不会因为平方的关系，导致误差大于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时被放大。</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8C3BEEA2-F2CE-4801-BB0C-050CF7842E6F}"/>
              </a:ext>
            </a:extLst>
          </p:cNvPr>
          <p:cNvPicPr>
            <a:picLocks noChangeAspect="1"/>
          </p:cNvPicPr>
          <p:nvPr/>
        </p:nvPicPr>
        <p:blipFill>
          <a:blip r:embed="rId6"/>
          <a:stretch>
            <a:fillRect/>
          </a:stretch>
        </p:blipFill>
        <p:spPr>
          <a:xfrm>
            <a:off x="6971192" y="2350238"/>
            <a:ext cx="4171950" cy="2838450"/>
          </a:xfrm>
          <a:prstGeom prst="rect">
            <a:avLst/>
          </a:prstGeom>
        </p:spPr>
      </p:pic>
    </p:spTree>
    <p:extLst>
      <p:ext uri="{BB962C8B-B14F-4D97-AF65-F5344CB8AC3E}">
        <p14:creationId xmlns:p14="http://schemas.microsoft.com/office/powerpoint/2010/main" val="1348630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274248" y="1574518"/>
            <a:ext cx="11643504" cy="3785652"/>
          </a:xfrm>
          <a:prstGeom prst="rect">
            <a:avLst/>
          </a:prstGeom>
          <a:noFill/>
        </p:spPr>
        <p:txBody>
          <a:bodyPr wrap="square" rtlCol="0">
            <a:spAutoFit/>
          </a:bodyPr>
          <a:lstStyle/>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如何使用时间序列模型去预测开源活动数据？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模型对比效果如下表所示。</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模型在预测上的实际表现如下图所示。该图表明了模型在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活动指标的预测效果，可以看到预测值与真实值的能够在周期以及实际值上良好的贴合。</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5B0D3337-130F-41C8-BC8F-B3A20EEE0B96}"/>
              </a:ext>
            </a:extLst>
          </p:cNvPr>
          <p:cNvGraphicFramePr>
            <a:graphicFrameLocks noGrp="1"/>
          </p:cNvGraphicFramePr>
          <p:nvPr>
            <p:extLst>
              <p:ext uri="{D42A27DB-BD31-4B8C-83A1-F6EECF244321}">
                <p14:modId xmlns:p14="http://schemas.microsoft.com/office/powerpoint/2010/main" val="3813090270"/>
              </p:ext>
            </p:extLst>
          </p:nvPr>
        </p:nvGraphicFramePr>
        <p:xfrm>
          <a:off x="274248" y="3487773"/>
          <a:ext cx="8271652" cy="1645920"/>
        </p:xfrm>
        <a:graphic>
          <a:graphicData uri="http://schemas.openxmlformats.org/drawingml/2006/table">
            <a:tbl>
              <a:tblPr/>
              <a:tblGrid>
                <a:gridCol w="1374790">
                  <a:extLst>
                    <a:ext uri="{9D8B030D-6E8A-4147-A177-3AD203B41FA5}">
                      <a16:colId xmlns:a16="http://schemas.microsoft.com/office/drawing/2014/main" val="141074884"/>
                    </a:ext>
                  </a:extLst>
                </a:gridCol>
                <a:gridCol w="1374790">
                  <a:extLst>
                    <a:ext uri="{9D8B030D-6E8A-4147-A177-3AD203B41FA5}">
                      <a16:colId xmlns:a16="http://schemas.microsoft.com/office/drawing/2014/main" val="3456235772"/>
                    </a:ext>
                  </a:extLst>
                </a:gridCol>
                <a:gridCol w="1374790">
                  <a:extLst>
                    <a:ext uri="{9D8B030D-6E8A-4147-A177-3AD203B41FA5}">
                      <a16:colId xmlns:a16="http://schemas.microsoft.com/office/drawing/2014/main" val="2881726571"/>
                    </a:ext>
                  </a:extLst>
                </a:gridCol>
                <a:gridCol w="1374790">
                  <a:extLst>
                    <a:ext uri="{9D8B030D-6E8A-4147-A177-3AD203B41FA5}">
                      <a16:colId xmlns:a16="http://schemas.microsoft.com/office/drawing/2014/main" val="361310136"/>
                    </a:ext>
                  </a:extLst>
                </a:gridCol>
                <a:gridCol w="1374790">
                  <a:extLst>
                    <a:ext uri="{9D8B030D-6E8A-4147-A177-3AD203B41FA5}">
                      <a16:colId xmlns:a16="http://schemas.microsoft.com/office/drawing/2014/main" val="60041035"/>
                    </a:ext>
                  </a:extLst>
                </a:gridCol>
                <a:gridCol w="1397702">
                  <a:extLst>
                    <a:ext uri="{9D8B030D-6E8A-4147-A177-3AD203B41FA5}">
                      <a16:colId xmlns:a16="http://schemas.microsoft.com/office/drawing/2014/main" val="520030543"/>
                    </a:ext>
                  </a:extLst>
                </a:gridCol>
              </a:tblGrid>
              <a:tr h="652840">
                <a:tc>
                  <a:txBody>
                    <a:bodyPr/>
                    <a:lstStyle/>
                    <a:p>
                      <a:pPr marL="0" marR="0" algn="ctr">
                        <a:spcBef>
                          <a:spcPts val="0"/>
                        </a:spcBef>
                        <a:spcAft>
                          <a:spcPts val="0"/>
                        </a:spcAft>
                      </a:pPr>
                      <a:r>
                        <a:rPr lang="en-US">
                          <a:solidFill>
                            <a:srgbClr val="000000"/>
                          </a:solidFill>
                          <a:effectLst/>
                        </a:rPr>
                        <a:t>LOSS</a:t>
                      </a:r>
                      <a:endParaRPr 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solidFill>
                            <a:srgbClr val="000000"/>
                          </a:solidFill>
                          <a:effectLst/>
                        </a:rPr>
                        <a:t>Autoformer</a:t>
                      </a:r>
                      <a:endParaRPr 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solidFill>
                            <a:srgbClr val="000000"/>
                          </a:solidFill>
                          <a:effectLst/>
                        </a:rPr>
                        <a:t>iTransformer</a:t>
                      </a:r>
                      <a:endParaRPr 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dirty="0" err="1">
                          <a:solidFill>
                            <a:srgbClr val="000000"/>
                          </a:solidFill>
                          <a:effectLst/>
                        </a:rPr>
                        <a:t>Nonstationary_Transformer</a:t>
                      </a:r>
                      <a:endParaRPr lang="en-US" dirty="0">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dirty="0" err="1">
                          <a:solidFill>
                            <a:srgbClr val="000000"/>
                          </a:solidFill>
                          <a:effectLst/>
                        </a:rPr>
                        <a:t>TimesNet</a:t>
                      </a:r>
                      <a:endParaRPr lang="en-US" dirty="0">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solidFill>
                            <a:srgbClr val="000000"/>
                          </a:solidFill>
                          <a:effectLst/>
                        </a:rPr>
                        <a:t>PatchTST</a:t>
                      </a:r>
                      <a:endParaRPr 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986097649"/>
                  </a:ext>
                </a:extLst>
              </a:tr>
              <a:tr h="321426">
                <a:tc>
                  <a:txBody>
                    <a:bodyPr/>
                    <a:lstStyle/>
                    <a:p>
                      <a:pPr marL="0" marR="0" algn="ctr">
                        <a:spcBef>
                          <a:spcPts val="0"/>
                        </a:spcBef>
                        <a:spcAft>
                          <a:spcPts val="0"/>
                        </a:spcAft>
                      </a:pPr>
                      <a:r>
                        <a:rPr lang="en-US">
                          <a:solidFill>
                            <a:srgbClr val="000000"/>
                          </a:solidFill>
                          <a:effectLst/>
                        </a:rPr>
                        <a:t>MSE_AVG</a:t>
                      </a:r>
                      <a:endParaRPr 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solidFill>
                            <a:srgbClr val="000000"/>
                          </a:solidFill>
                          <a:effectLst/>
                        </a:rPr>
                        <a:t>5.096</a:t>
                      </a:r>
                      <a:endParaRPr lang="zh-CN" alt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solidFill>
                            <a:srgbClr val="000000"/>
                          </a:solidFill>
                          <a:effectLst/>
                        </a:rPr>
                        <a:t>4.872</a:t>
                      </a:r>
                      <a:endParaRPr lang="zh-CN" alt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solidFill>
                            <a:srgbClr val="000000"/>
                          </a:solidFill>
                          <a:effectLst/>
                        </a:rPr>
                        <a:t>4.852</a:t>
                      </a:r>
                      <a:endParaRPr lang="zh-CN" alt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solidFill>
                            <a:srgbClr val="000000"/>
                          </a:solidFill>
                          <a:effectLst/>
                        </a:rPr>
                        <a:t>5.148</a:t>
                      </a:r>
                      <a:endParaRPr lang="zh-CN" alt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b="1" dirty="0">
                          <a:effectLst/>
                        </a:rPr>
                        <a:t>4.660</a:t>
                      </a:r>
                      <a:endParaRPr lang="zh-CN" altLang="en-US" dirty="0">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326633514"/>
                  </a:ext>
                </a:extLst>
              </a:tr>
              <a:tr h="321426">
                <a:tc>
                  <a:txBody>
                    <a:bodyPr/>
                    <a:lstStyle/>
                    <a:p>
                      <a:pPr marL="0" marR="0" algn="ctr">
                        <a:spcBef>
                          <a:spcPts val="0"/>
                        </a:spcBef>
                        <a:spcAft>
                          <a:spcPts val="0"/>
                        </a:spcAft>
                      </a:pPr>
                      <a:r>
                        <a:rPr lang="en-US">
                          <a:solidFill>
                            <a:srgbClr val="000000"/>
                          </a:solidFill>
                          <a:effectLst/>
                        </a:rPr>
                        <a:t>MAE_AVG</a:t>
                      </a:r>
                      <a:endParaRPr 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solidFill>
                            <a:srgbClr val="000000"/>
                          </a:solidFill>
                          <a:effectLst/>
                        </a:rPr>
                        <a:t>1.071</a:t>
                      </a:r>
                      <a:endParaRPr lang="zh-CN" alt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dirty="0">
                          <a:solidFill>
                            <a:srgbClr val="000000"/>
                          </a:solidFill>
                          <a:effectLst/>
                        </a:rPr>
                        <a:t>0.939</a:t>
                      </a:r>
                      <a:endParaRPr lang="zh-CN" altLang="en-US" dirty="0">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solidFill>
                            <a:srgbClr val="000000"/>
                          </a:solidFill>
                          <a:effectLst/>
                        </a:rPr>
                        <a:t>0.973</a:t>
                      </a:r>
                      <a:endParaRPr lang="zh-CN" alt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solidFill>
                            <a:srgbClr val="000000"/>
                          </a:solidFill>
                          <a:effectLst/>
                        </a:rPr>
                        <a:t>0.980</a:t>
                      </a:r>
                      <a:endParaRPr lang="zh-CN" alt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b="1" dirty="0">
                          <a:effectLst/>
                        </a:rPr>
                        <a:t>0.903</a:t>
                      </a:r>
                      <a:endParaRPr lang="zh-CN" altLang="en-US" dirty="0">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160196501"/>
                  </a:ext>
                </a:extLst>
              </a:tr>
            </a:tbl>
          </a:graphicData>
        </a:graphic>
      </p:graphicFrame>
      <p:pic>
        <p:nvPicPr>
          <p:cNvPr id="5" name="图片 4">
            <a:extLst>
              <a:ext uri="{FF2B5EF4-FFF2-40B4-BE49-F238E27FC236}">
                <a16:creationId xmlns:a16="http://schemas.microsoft.com/office/drawing/2014/main" id="{02DA2351-ECBF-4C3E-A443-158BAED5E55B}"/>
              </a:ext>
            </a:extLst>
          </p:cNvPr>
          <p:cNvPicPr>
            <a:picLocks noChangeAspect="1"/>
          </p:cNvPicPr>
          <p:nvPr/>
        </p:nvPicPr>
        <p:blipFill>
          <a:blip r:embed="rId6"/>
          <a:stretch>
            <a:fillRect/>
          </a:stretch>
        </p:blipFill>
        <p:spPr>
          <a:xfrm>
            <a:off x="8694032" y="3002917"/>
            <a:ext cx="3380288" cy="2519851"/>
          </a:xfrm>
          <a:prstGeom prst="rect">
            <a:avLst/>
          </a:prstGeom>
        </p:spPr>
      </p:pic>
    </p:spTree>
    <p:extLst>
      <p:ext uri="{BB962C8B-B14F-4D97-AF65-F5344CB8AC3E}">
        <p14:creationId xmlns:p14="http://schemas.microsoft.com/office/powerpoint/2010/main" val="672400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382286"/>
            <a:ext cx="8659906" cy="2554545"/>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为了验证数据处理的有效性。我们分别按照随机种子</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随机抽取数据集中的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个仓库，对比</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模型在这些仓库的原始活动指标数据和清洗后数据的训练效果差异，具体结果如表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所示。可以看到清洗后的数据普遍比未清洗的数据能取得更低的预测误差。接着我们利用公式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计算了预测任务的改善效果，在这五份随机样本中，数据清洗后预测任务的表现平均改善了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47.5%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，这表明了数据清洗的有效性。</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346AC66E-BE97-459C-9661-DD529CBFE3ED}"/>
              </a:ext>
            </a:extLst>
          </p:cNvPr>
          <p:cNvPicPr>
            <a:picLocks noChangeAspect="1"/>
          </p:cNvPicPr>
          <p:nvPr/>
        </p:nvPicPr>
        <p:blipFill>
          <a:blip r:embed="rId6"/>
          <a:stretch>
            <a:fillRect/>
          </a:stretch>
        </p:blipFill>
        <p:spPr>
          <a:xfrm>
            <a:off x="2051338" y="3506125"/>
            <a:ext cx="8089323" cy="2069362"/>
          </a:xfrm>
          <a:prstGeom prst="rect">
            <a:avLst/>
          </a:prstGeom>
        </p:spPr>
      </p:pic>
    </p:spTree>
    <p:extLst>
      <p:ext uri="{BB962C8B-B14F-4D97-AF65-F5344CB8AC3E}">
        <p14:creationId xmlns:p14="http://schemas.microsoft.com/office/powerpoint/2010/main" val="2990534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807611" y="2395400"/>
            <a:ext cx="8659906" cy="1938992"/>
          </a:xfrm>
          <a:prstGeom prst="rect">
            <a:avLst/>
          </a:prstGeom>
          <a:noFill/>
        </p:spPr>
        <p:txBody>
          <a:bodyPr wrap="square" rtlCol="0">
            <a:spAutoFit/>
          </a:bodyPr>
          <a:lstStyle/>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Summary for RQ1</a:t>
            </a: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要使得时间序列预测模型能够准确和全面的预测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仓库的活动指标数据，那么合适的数据清洗操作是必不可少的，同时序列的预测长度和回看长度应该包含足够的周期信息。此外，本文通过实验分析得出在我们调查的模型范围内，</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是最适合</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仓库活动指标预测的模型。</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4755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引入</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252922" y="894533"/>
            <a:ext cx="9691577" cy="1477328"/>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假设一名开发者在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年初正在寻找一个开源的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，他</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她在一番寻找后列出了如下选择，其中</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cypress-io/cypress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star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数最多，</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jestjs</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/jest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ork</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数最多</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，这些开源仓库也都是很优秀的仓库，例如</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仓库也一度达到接近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 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数量。该选择哪个去使用呢？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4" name="组合 53">
            <a:extLst>
              <a:ext uri="{FF2B5EF4-FFF2-40B4-BE49-F238E27FC236}">
                <a16:creationId xmlns:a16="http://schemas.microsoft.com/office/drawing/2014/main" id="{DBE53E2C-B435-4B06-BF23-4F9E4FF0F407}"/>
              </a:ext>
            </a:extLst>
          </p:cNvPr>
          <p:cNvGrpSpPr/>
          <p:nvPr/>
        </p:nvGrpSpPr>
        <p:grpSpPr>
          <a:xfrm>
            <a:off x="1408966" y="2153406"/>
            <a:ext cx="9145385" cy="1811338"/>
            <a:chOff x="1408966" y="2153406"/>
            <a:chExt cx="9145385" cy="1811338"/>
          </a:xfrm>
        </p:grpSpPr>
        <p:grpSp>
          <p:nvGrpSpPr>
            <p:cNvPr id="15" name="组合 14">
              <a:extLst>
                <a:ext uri="{FF2B5EF4-FFF2-40B4-BE49-F238E27FC236}">
                  <a16:creationId xmlns:a16="http://schemas.microsoft.com/office/drawing/2014/main" id="{5D16013D-08DC-4504-864C-BF550E882D35}"/>
                </a:ext>
              </a:extLst>
            </p:cNvPr>
            <p:cNvGrpSpPr/>
            <p:nvPr/>
          </p:nvGrpSpPr>
          <p:grpSpPr>
            <a:xfrm>
              <a:off x="1408966" y="2153406"/>
              <a:ext cx="9145385" cy="1811338"/>
              <a:chOff x="1455960" y="2769044"/>
              <a:chExt cx="9145385" cy="1811338"/>
            </a:xfrm>
          </p:grpSpPr>
          <p:graphicFrame>
            <p:nvGraphicFramePr>
              <p:cNvPr id="5" name="对象 4">
                <a:extLst>
                  <a:ext uri="{FF2B5EF4-FFF2-40B4-BE49-F238E27FC236}">
                    <a16:creationId xmlns:a16="http://schemas.microsoft.com/office/drawing/2014/main" id="{0A13B8E2-8E11-472B-B3DA-40C851AF7702}"/>
                  </a:ext>
                </a:extLst>
              </p:cNvPr>
              <p:cNvGraphicFramePr>
                <a:graphicFrameLocks noChangeAspect="1"/>
              </p:cNvGraphicFramePr>
              <p:nvPr>
                <p:extLst>
                  <p:ext uri="{D42A27DB-BD31-4B8C-83A1-F6EECF244321}">
                    <p14:modId xmlns:p14="http://schemas.microsoft.com/office/powerpoint/2010/main" val="1172655792"/>
                  </p:ext>
                </p:extLst>
              </p:nvPr>
            </p:nvGraphicFramePr>
            <p:xfrm>
              <a:off x="1457345" y="2769044"/>
              <a:ext cx="9144000" cy="1811338"/>
            </p:xfrm>
            <a:graphic>
              <a:graphicData uri="http://schemas.openxmlformats.org/presentationml/2006/ole">
                <mc:AlternateContent xmlns:mc="http://schemas.openxmlformats.org/markup-compatibility/2006">
                  <mc:Choice xmlns:v="urn:schemas-microsoft-com:vml" Requires="v">
                    <p:oleObj spid="_x0000_s5206" name="Document" r:id="rId7" imgW="5232749" imgH="1043141" progId="Word.Document.12">
                      <p:embed/>
                    </p:oleObj>
                  </mc:Choice>
                  <mc:Fallback>
                    <p:oleObj name="Document" r:id="rId7" imgW="5232749" imgH="1043141" progId="Word.Document.12">
                      <p:embed/>
                      <p:pic>
                        <p:nvPicPr>
                          <p:cNvPr id="0" name=""/>
                          <p:cNvPicPr/>
                          <p:nvPr/>
                        </p:nvPicPr>
                        <p:blipFill>
                          <a:blip r:embed="rId8"/>
                          <a:stretch>
                            <a:fillRect/>
                          </a:stretch>
                        </p:blipFill>
                        <p:spPr>
                          <a:xfrm>
                            <a:off x="1457345" y="2769044"/>
                            <a:ext cx="9144000" cy="18113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B37228D-54BC-40AF-B4DB-FB70D42EE304}"/>
                  </a:ext>
                </a:extLst>
              </p:cNvPr>
              <p:cNvPicPr>
                <a:picLocks noChangeAspect="1"/>
              </p:cNvPicPr>
              <p:nvPr/>
            </p:nvPicPr>
            <p:blipFill>
              <a:blip r:embed="rId9"/>
              <a:stretch>
                <a:fillRect/>
              </a:stretch>
            </p:blipFill>
            <p:spPr>
              <a:xfrm>
                <a:off x="1455960" y="3891860"/>
                <a:ext cx="257175" cy="265471"/>
              </a:xfrm>
              <a:prstGeom prst="rect">
                <a:avLst/>
              </a:prstGeom>
            </p:spPr>
          </p:pic>
          <p:pic>
            <p:nvPicPr>
              <p:cNvPr id="11" name="图片 10">
                <a:extLst>
                  <a:ext uri="{FF2B5EF4-FFF2-40B4-BE49-F238E27FC236}">
                    <a16:creationId xmlns:a16="http://schemas.microsoft.com/office/drawing/2014/main" id="{99396771-8C6E-467B-9062-83A956F34F59}"/>
                  </a:ext>
                </a:extLst>
              </p:cNvPr>
              <p:cNvPicPr>
                <a:picLocks noChangeAspect="1"/>
              </p:cNvPicPr>
              <p:nvPr/>
            </p:nvPicPr>
            <p:blipFill>
              <a:blip r:embed="rId10"/>
              <a:stretch>
                <a:fillRect/>
              </a:stretch>
            </p:blipFill>
            <p:spPr>
              <a:xfrm>
                <a:off x="1870888" y="3580293"/>
                <a:ext cx="239446" cy="247428"/>
              </a:xfrm>
              <a:prstGeom prst="rect">
                <a:avLst/>
              </a:prstGeom>
            </p:spPr>
          </p:pic>
        </p:grpSp>
        <p:pic>
          <p:nvPicPr>
            <p:cNvPr id="17" name="图片 16">
              <a:extLst>
                <a:ext uri="{FF2B5EF4-FFF2-40B4-BE49-F238E27FC236}">
                  <a16:creationId xmlns:a16="http://schemas.microsoft.com/office/drawing/2014/main" id="{305CEAB3-A200-48BE-9639-68012B87CF0D}"/>
                </a:ext>
              </a:extLst>
            </p:cNvPr>
            <p:cNvPicPr>
              <a:picLocks noChangeAspect="1"/>
            </p:cNvPicPr>
            <p:nvPr/>
          </p:nvPicPr>
          <p:blipFill>
            <a:blip r:embed="rId11"/>
            <a:stretch>
              <a:fillRect/>
            </a:stretch>
          </p:blipFill>
          <p:spPr>
            <a:xfrm>
              <a:off x="1509061" y="2588446"/>
              <a:ext cx="257175" cy="304800"/>
            </a:xfrm>
            <a:prstGeom prst="rect">
              <a:avLst/>
            </a:prstGeom>
          </p:spPr>
        </p:pic>
      </p:grpSp>
      <p:grpSp>
        <p:nvGrpSpPr>
          <p:cNvPr id="55" name="组合 54">
            <a:extLst>
              <a:ext uri="{FF2B5EF4-FFF2-40B4-BE49-F238E27FC236}">
                <a16:creationId xmlns:a16="http://schemas.microsoft.com/office/drawing/2014/main" id="{2BE76F29-44A0-4FFB-AA9A-866FC4883DAF}"/>
              </a:ext>
            </a:extLst>
          </p:cNvPr>
          <p:cNvGrpSpPr/>
          <p:nvPr/>
        </p:nvGrpSpPr>
        <p:grpSpPr>
          <a:xfrm>
            <a:off x="1212271" y="3924669"/>
            <a:ext cx="2809259" cy="2789500"/>
            <a:chOff x="1128489" y="4036879"/>
            <a:chExt cx="2809259" cy="2789500"/>
          </a:xfrm>
        </p:grpSpPr>
        <p:sp>
          <p:nvSpPr>
            <p:cNvPr id="38" name="文本框 37">
              <a:extLst>
                <a:ext uri="{FF2B5EF4-FFF2-40B4-BE49-F238E27FC236}">
                  <a16:creationId xmlns:a16="http://schemas.microsoft.com/office/drawing/2014/main" id="{D23E6A0A-8B01-4D98-9A92-4F93B2562261}"/>
                </a:ext>
              </a:extLst>
            </p:cNvPr>
            <p:cNvSpPr txBox="1"/>
            <p:nvPr/>
          </p:nvSpPr>
          <p:spPr>
            <a:xfrm>
              <a:off x="1169140" y="4036879"/>
              <a:ext cx="2768608"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cypress-io/cypress</a:t>
              </a:r>
              <a:endParaRPr lang="zh-CN" altLang="en-US" dirty="0"/>
            </a:p>
          </p:txBody>
        </p:sp>
        <p:pic>
          <p:nvPicPr>
            <p:cNvPr id="19" name="图片 18">
              <a:extLst>
                <a:ext uri="{FF2B5EF4-FFF2-40B4-BE49-F238E27FC236}">
                  <a16:creationId xmlns:a16="http://schemas.microsoft.com/office/drawing/2014/main" id="{A5CA8138-3765-4A70-AE09-6D9E963390C5}"/>
                </a:ext>
              </a:extLst>
            </p:cNvPr>
            <p:cNvPicPr>
              <a:picLocks noChangeAspect="1"/>
            </p:cNvPicPr>
            <p:nvPr/>
          </p:nvPicPr>
          <p:blipFill>
            <a:blip r:embed="rId12"/>
            <a:stretch>
              <a:fillRect/>
            </a:stretch>
          </p:blipFill>
          <p:spPr>
            <a:xfrm>
              <a:off x="1128489" y="4540223"/>
              <a:ext cx="2809259" cy="2286156"/>
            </a:xfrm>
            <a:prstGeom prst="rect">
              <a:avLst/>
            </a:prstGeom>
          </p:spPr>
        </p:pic>
      </p:grpSp>
      <p:grpSp>
        <p:nvGrpSpPr>
          <p:cNvPr id="25" name="组合 24">
            <a:extLst>
              <a:ext uri="{FF2B5EF4-FFF2-40B4-BE49-F238E27FC236}">
                <a16:creationId xmlns:a16="http://schemas.microsoft.com/office/drawing/2014/main" id="{E5D61F9C-969C-4B7D-B2D7-0378D6ADC72D}"/>
              </a:ext>
            </a:extLst>
          </p:cNvPr>
          <p:cNvGrpSpPr/>
          <p:nvPr/>
        </p:nvGrpSpPr>
        <p:grpSpPr>
          <a:xfrm>
            <a:off x="4519920" y="3924669"/>
            <a:ext cx="2809260" cy="2770506"/>
            <a:chOff x="4519920" y="4023395"/>
            <a:chExt cx="2809260" cy="2770506"/>
          </a:xfrm>
        </p:grpSpPr>
        <p:sp>
          <p:nvSpPr>
            <p:cNvPr id="50" name="文本框 49">
              <a:extLst>
                <a:ext uri="{FF2B5EF4-FFF2-40B4-BE49-F238E27FC236}">
                  <a16:creationId xmlns:a16="http://schemas.microsoft.com/office/drawing/2014/main" id="{6CBFA143-61D0-4416-9CAC-15E8182DA8D4}"/>
                </a:ext>
              </a:extLst>
            </p:cNvPr>
            <p:cNvSpPr txBox="1"/>
            <p:nvPr/>
          </p:nvSpPr>
          <p:spPr>
            <a:xfrm>
              <a:off x="4926072" y="4023395"/>
              <a:ext cx="1819224"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endParaRPr lang="zh-CN" altLang="en-US" dirty="0"/>
            </a:p>
          </p:txBody>
        </p:sp>
        <p:pic>
          <p:nvPicPr>
            <p:cNvPr id="21" name="图片 20">
              <a:extLst>
                <a:ext uri="{FF2B5EF4-FFF2-40B4-BE49-F238E27FC236}">
                  <a16:creationId xmlns:a16="http://schemas.microsoft.com/office/drawing/2014/main" id="{C5D13D1A-FAD9-4967-A914-04C90D48CE87}"/>
                </a:ext>
              </a:extLst>
            </p:cNvPr>
            <p:cNvPicPr>
              <a:picLocks noChangeAspect="1"/>
            </p:cNvPicPr>
            <p:nvPr/>
          </p:nvPicPr>
          <p:blipFill>
            <a:blip r:embed="rId13"/>
            <a:stretch>
              <a:fillRect/>
            </a:stretch>
          </p:blipFill>
          <p:spPr>
            <a:xfrm>
              <a:off x="4519920" y="4534909"/>
              <a:ext cx="2809260" cy="2258992"/>
            </a:xfrm>
            <a:prstGeom prst="rect">
              <a:avLst/>
            </a:prstGeom>
          </p:spPr>
        </p:pic>
      </p:grpSp>
      <p:grpSp>
        <p:nvGrpSpPr>
          <p:cNvPr id="26" name="组合 25">
            <a:extLst>
              <a:ext uri="{FF2B5EF4-FFF2-40B4-BE49-F238E27FC236}">
                <a16:creationId xmlns:a16="http://schemas.microsoft.com/office/drawing/2014/main" id="{36C6F1FF-62C2-459F-8F7F-D80DF49A6815}"/>
              </a:ext>
            </a:extLst>
          </p:cNvPr>
          <p:cNvGrpSpPr/>
          <p:nvPr/>
        </p:nvGrpSpPr>
        <p:grpSpPr>
          <a:xfrm>
            <a:off x="7819763" y="3924669"/>
            <a:ext cx="2891537" cy="2707376"/>
            <a:chOff x="7827570" y="4036879"/>
            <a:chExt cx="2891537" cy="2707376"/>
          </a:xfrm>
        </p:grpSpPr>
        <p:sp>
          <p:nvSpPr>
            <p:cNvPr id="53" name="文本框 52">
              <a:extLst>
                <a:ext uri="{FF2B5EF4-FFF2-40B4-BE49-F238E27FC236}">
                  <a16:creationId xmlns:a16="http://schemas.microsoft.com/office/drawing/2014/main" id="{69E20FE8-DF06-4156-9172-2D20695B9228}"/>
                </a:ext>
              </a:extLst>
            </p:cNvPr>
            <p:cNvSpPr txBox="1"/>
            <p:nvPr/>
          </p:nvSpPr>
          <p:spPr>
            <a:xfrm>
              <a:off x="7992327" y="4036879"/>
              <a:ext cx="2562024"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jasmine/jasmine</a:t>
              </a:r>
            </a:p>
          </p:txBody>
        </p:sp>
        <p:pic>
          <p:nvPicPr>
            <p:cNvPr id="23" name="图片 22">
              <a:extLst>
                <a:ext uri="{FF2B5EF4-FFF2-40B4-BE49-F238E27FC236}">
                  <a16:creationId xmlns:a16="http://schemas.microsoft.com/office/drawing/2014/main" id="{AFF687F8-E708-4085-826C-C3957DA7B002}"/>
                </a:ext>
              </a:extLst>
            </p:cNvPr>
            <p:cNvPicPr>
              <a:picLocks noChangeAspect="1"/>
            </p:cNvPicPr>
            <p:nvPr/>
          </p:nvPicPr>
          <p:blipFill>
            <a:blip r:embed="rId14"/>
            <a:stretch>
              <a:fillRect/>
            </a:stretch>
          </p:blipFill>
          <p:spPr>
            <a:xfrm>
              <a:off x="7827570" y="4483053"/>
              <a:ext cx="2891537" cy="2261202"/>
            </a:xfrm>
            <a:prstGeom prst="rect">
              <a:avLst/>
            </a:prstGeom>
          </p:spPr>
        </p:pic>
      </p:grpSp>
    </p:spTree>
    <p:extLst>
      <p:ext uri="{BB962C8B-B14F-4D97-AF65-F5344CB8AC3E}">
        <p14:creationId xmlns:p14="http://schemas.microsoft.com/office/powerpoint/2010/main" val="45187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BEA60558-80CC-458A-984C-7E5CA2C71399}"/>
                  </a:ext>
                </a:extLst>
              </p:cNvPr>
              <p:cNvSpPr txBox="1"/>
              <p:nvPr/>
            </p:nvSpPr>
            <p:spPr>
              <a:xfrm>
                <a:off x="1714092" y="1332266"/>
                <a:ext cx="8659906" cy="3477875"/>
              </a:xfrm>
              <a:prstGeom prst="rect">
                <a:avLst/>
              </a:prstGeom>
              <a:noFill/>
            </p:spPr>
            <p:txBody>
              <a:bodyPr wrap="square" rtlCol="0">
                <a:spAutoFit/>
              </a:bodyPr>
              <a:lstStyle/>
              <a:p>
                <a:pPr algn="just"/>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RQ2: </a:t>
                </a: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如何评判一个开源项目的活跃度？</a:t>
                </a:r>
                <a:endPar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为解决仅依靠仓库现有信息无法了解其未来走势的问题，创新性引入未来发展趋势并提出活跃度评估公式。公式中，其中</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score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公式中</a:t>
                </a:r>
                <a14:m>
                  <m:oMath xmlns:m="http://schemas.openxmlformats.org/officeDocument/2006/math">
                    <m:acc>
                      <m:accPr>
                        <m:chr m:val="̅"/>
                        <m:ctrlPr>
                          <a:rPr lang="en-US" altLang="zh-CN" sz="2000" i="1" dirty="0">
                            <a:solidFill>
                              <a:srgbClr val="836967"/>
                            </a:solidFill>
                            <a:latin typeface="Cambria Math" panose="02040503050406030204" pitchFamily="18" charset="0"/>
                          </a:rPr>
                        </m:ctrlPr>
                      </m:accPr>
                      <m:e>
                        <m:r>
                          <a:rPr lang="en-US" altLang="zh-CN" sz="2000" i="1" dirty="0">
                            <a:latin typeface="Cambria Math" panose="02040503050406030204" pitchFamily="18" charset="0"/>
                          </a:rPr>
                          <m:t>𝑥</m:t>
                        </m:r>
                      </m:e>
                    </m:acc>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是未来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个周期的指标均值。</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表示变量数量。目前的权重全设为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，之后可能会有修改。</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公式优势在于：一是基于未来新视角，利用未来活动指标数据评估仓库活跃度，使分数包含对未来发展的考量；二是公平统一，经数据集处理中最大最小值放缩，活动指标被放缩到同一标准，体现与历史最值关系，不受绝对值影响，能反映仓库发展趋势，可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仓库进行全面活跃度评估。</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4" name="文本框 3">
                <a:extLst>
                  <a:ext uri="{FF2B5EF4-FFF2-40B4-BE49-F238E27FC236}">
                    <a16:creationId xmlns:a16="http://schemas.microsoft.com/office/drawing/2014/main" id="{BEA60558-80CC-458A-984C-7E5CA2C71399}"/>
                  </a:ext>
                </a:extLst>
              </p:cNvPr>
              <p:cNvSpPr txBox="1">
                <a:spLocks noRot="1" noChangeAspect="1" noMove="1" noResize="1" noEditPoints="1" noAdjustHandles="1" noChangeArrowheads="1" noChangeShapeType="1" noTextEdit="1"/>
              </p:cNvSpPr>
              <p:nvPr/>
            </p:nvSpPr>
            <p:spPr>
              <a:xfrm>
                <a:off x="1714092" y="1332266"/>
                <a:ext cx="8659906" cy="3477875"/>
              </a:xfrm>
              <a:prstGeom prst="rect">
                <a:avLst/>
              </a:prstGeom>
              <a:blipFill>
                <a:blip r:embed="rId6"/>
                <a:stretch>
                  <a:fillRect l="-704" t="-1404" r="-704" b="-245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7420ED1-67CA-49F1-BCB3-A09F928E8ECB}"/>
              </a:ext>
            </a:extLst>
          </p:cNvPr>
          <p:cNvPicPr>
            <a:picLocks noChangeAspect="1"/>
          </p:cNvPicPr>
          <p:nvPr/>
        </p:nvPicPr>
        <p:blipFill>
          <a:blip r:embed="rId7"/>
          <a:stretch>
            <a:fillRect/>
          </a:stretch>
        </p:blipFill>
        <p:spPr>
          <a:xfrm>
            <a:off x="1714092" y="4874241"/>
            <a:ext cx="8707582" cy="1022838"/>
          </a:xfrm>
          <a:prstGeom prst="rect">
            <a:avLst/>
          </a:prstGeom>
        </p:spPr>
      </p:pic>
    </p:spTree>
    <p:extLst>
      <p:ext uri="{BB962C8B-B14F-4D97-AF65-F5344CB8AC3E}">
        <p14:creationId xmlns:p14="http://schemas.microsoft.com/office/powerpoint/2010/main" val="4218596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121811" y="1264711"/>
            <a:ext cx="6536290" cy="1938992"/>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为验证所提分数的现实意义，选择活动指标累积增量的平均斜率作为衡量指标。通过按编程语言类型分层随机抽样选取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100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仓库，基于这些仓库计算分数和平均斜率并绘制散点图，使用多项式回归模型拟合曲线。结果显示，无论是直线还是曲线拟合，最佳拟合曲线均单调递增，表明分数与平均斜率呈正相关关系，从而验证了分数的有效性。</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57FA946-017D-4EE3-A103-E434195B29FC}"/>
              </a:ext>
            </a:extLst>
          </p:cNvPr>
          <p:cNvPicPr>
            <a:picLocks noChangeAspect="1"/>
          </p:cNvPicPr>
          <p:nvPr/>
        </p:nvPicPr>
        <p:blipFill>
          <a:blip r:embed="rId6"/>
          <a:stretch>
            <a:fillRect/>
          </a:stretch>
        </p:blipFill>
        <p:spPr>
          <a:xfrm>
            <a:off x="7848600" y="1198755"/>
            <a:ext cx="2871953" cy="2004948"/>
          </a:xfrm>
          <a:prstGeom prst="rect">
            <a:avLst/>
          </a:prstGeom>
        </p:spPr>
      </p:pic>
      <p:pic>
        <p:nvPicPr>
          <p:cNvPr id="7" name="图片 6">
            <a:extLst>
              <a:ext uri="{FF2B5EF4-FFF2-40B4-BE49-F238E27FC236}">
                <a16:creationId xmlns:a16="http://schemas.microsoft.com/office/drawing/2014/main" id="{848D16AC-6091-493B-891A-9757D1AF70FC}"/>
              </a:ext>
            </a:extLst>
          </p:cNvPr>
          <p:cNvPicPr>
            <a:picLocks noChangeAspect="1"/>
          </p:cNvPicPr>
          <p:nvPr/>
        </p:nvPicPr>
        <p:blipFill>
          <a:blip r:embed="rId7"/>
          <a:stretch>
            <a:fillRect/>
          </a:stretch>
        </p:blipFill>
        <p:spPr>
          <a:xfrm>
            <a:off x="1716232" y="3282661"/>
            <a:ext cx="8394123" cy="3395539"/>
          </a:xfrm>
          <a:prstGeom prst="rect">
            <a:avLst/>
          </a:prstGeom>
        </p:spPr>
      </p:pic>
    </p:spTree>
    <p:extLst>
      <p:ext uri="{BB962C8B-B14F-4D97-AF65-F5344CB8AC3E}">
        <p14:creationId xmlns:p14="http://schemas.microsoft.com/office/powerpoint/2010/main" val="2741353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14092" y="1332266"/>
            <a:ext cx="8659906" cy="2554545"/>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为进一步验证活跃度分数与平均斜率的关系，引入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Spearman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相关系数和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Pearson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相关系数进行定量度量。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Spearman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相关系数用于衡量变量单调性相关，取值范围为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，越接近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越单调正相关；</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Pearson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相关系数类似但假设数据有线性关系。基于编程语言随机抽样的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仓库，研究活跃度分数与各活动指标平均斜率及平均斜率平均值的相关性。实验结果显示，活跃度分数与总平均斜率的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Spearman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相关系数为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0.95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Pearson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相关系数为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0.92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，表明二者有很高的单调正相关性，且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OpenPR</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属性与分数正相关性最强，即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OpenPR</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越多的仓库越易保持活跃。</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8C4AC0A3-C8A5-49B3-AFA0-4E07BA95597A}"/>
              </a:ext>
            </a:extLst>
          </p:cNvPr>
          <p:cNvPicPr>
            <a:picLocks noChangeAspect="1"/>
          </p:cNvPicPr>
          <p:nvPr/>
        </p:nvPicPr>
        <p:blipFill>
          <a:blip r:embed="rId6"/>
          <a:stretch>
            <a:fillRect/>
          </a:stretch>
        </p:blipFill>
        <p:spPr>
          <a:xfrm>
            <a:off x="1752599" y="3997223"/>
            <a:ext cx="8582891" cy="1292048"/>
          </a:xfrm>
          <a:prstGeom prst="rect">
            <a:avLst/>
          </a:prstGeom>
        </p:spPr>
      </p:pic>
    </p:spTree>
    <p:extLst>
      <p:ext uri="{BB962C8B-B14F-4D97-AF65-F5344CB8AC3E}">
        <p14:creationId xmlns:p14="http://schemas.microsoft.com/office/powerpoint/2010/main" val="3799085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807611" y="2395400"/>
            <a:ext cx="8659906" cy="1938992"/>
          </a:xfrm>
          <a:prstGeom prst="rect">
            <a:avLst/>
          </a:prstGeom>
          <a:noFill/>
        </p:spPr>
        <p:txBody>
          <a:bodyPr wrap="square" rtlCol="0">
            <a:spAutoFit/>
          </a:bodyPr>
          <a:lstStyle/>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Summary for RQ2</a:t>
            </a: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因为仓库的发展情况受包括人为因素在内的多种因素影响，仅仅凭借现有的仓库活动信息是无法对仓库的活跃度做出完整全面的评估。通过本节的实验，我们论证了我们提出的活跃度分数的现实意义以及有效性。发现引入对仓库未来活动指标发展情况的考量是更好的选择。</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89629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14092" y="1332266"/>
            <a:ext cx="8659906" cy="2246769"/>
          </a:xfrm>
          <a:prstGeom prst="rect">
            <a:avLst/>
          </a:prstGeom>
          <a:noFill/>
        </p:spPr>
        <p:txBody>
          <a:bodyPr wrap="square" rtlCol="0">
            <a:spAutoFit/>
          </a:bodyPr>
          <a:lstStyle/>
          <a:p>
            <a:pPr algn="just"/>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RQ3: </a:t>
            </a: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不同类型的项目活跃度（在活跃指标）上有何差异？</a:t>
            </a:r>
            <a:endPar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我们首先从编程语言这个角度出发，研究了不同编程语言的在活跃度上的差异。我们的数据集中仓库的编程语言分布如下图所示。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JavaScript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拥有最高的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24.7%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的占比，而除</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Other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中编程语言以外最低的是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，占比</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。在后文的研究中，我们选出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other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中一部分语言，对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other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中剩余部分与占比前十的语言进行了完整的分析。</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5AEC3669-EF1F-48E6-8965-3BCCBBBE5CC6}"/>
              </a:ext>
            </a:extLst>
          </p:cNvPr>
          <p:cNvPicPr>
            <a:picLocks noChangeAspect="1"/>
          </p:cNvPicPr>
          <p:nvPr/>
        </p:nvPicPr>
        <p:blipFill>
          <a:blip r:embed="rId6"/>
          <a:stretch>
            <a:fillRect/>
          </a:stretch>
        </p:blipFill>
        <p:spPr>
          <a:xfrm>
            <a:off x="4376304" y="3579035"/>
            <a:ext cx="2884941" cy="2502245"/>
          </a:xfrm>
          <a:prstGeom prst="rect">
            <a:avLst/>
          </a:prstGeom>
        </p:spPr>
      </p:pic>
    </p:spTree>
    <p:extLst>
      <p:ext uri="{BB962C8B-B14F-4D97-AF65-F5344CB8AC3E}">
        <p14:creationId xmlns:p14="http://schemas.microsoft.com/office/powerpoint/2010/main" val="1317741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693718" y="1002517"/>
            <a:ext cx="8659906" cy="1938992"/>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对数据集中全部仓库计算分数并按语言类型分类，计算均值后排序，结果显示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TypeScript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得分最高（</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64.67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Swift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34.7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分）。进一步探究不同语言仓库在活动指标上的差异，发现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TypeScript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增长速度最高、</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增长速度排第二，以</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为代表，且活跃度评分靠前的仓库在这两项指标上表现优异。结合之前</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与活跃度分数的高正相关性，得出仓库长期活跃度与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创建和合并紧密相关的结论。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E11A29E4-EFD6-48F1-A0A8-F30504BED93A}"/>
              </a:ext>
            </a:extLst>
          </p:cNvPr>
          <p:cNvPicPr>
            <a:picLocks noChangeAspect="1"/>
          </p:cNvPicPr>
          <p:nvPr/>
        </p:nvPicPr>
        <p:blipFill>
          <a:blip r:embed="rId6"/>
          <a:stretch>
            <a:fillRect/>
          </a:stretch>
        </p:blipFill>
        <p:spPr>
          <a:xfrm>
            <a:off x="1550385" y="2992103"/>
            <a:ext cx="8946572" cy="3752152"/>
          </a:xfrm>
          <a:prstGeom prst="rect">
            <a:avLst/>
          </a:prstGeom>
        </p:spPr>
      </p:pic>
    </p:spTree>
    <p:extLst>
      <p:ext uri="{BB962C8B-B14F-4D97-AF65-F5344CB8AC3E}">
        <p14:creationId xmlns:p14="http://schemas.microsoft.com/office/powerpoint/2010/main" val="3875656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641765" y="1021954"/>
            <a:ext cx="6281342" cy="1631216"/>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仓库的研究中，仓库持有者的用户类别对仓库的影响一直是研究者们关注的话题。用户类别一般被分为组织或个人。本文数据集中二者的占比如图</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所示：组织用户占比</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62.7%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，个人用户占比</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37.3%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的仓库中，组织型用户站大多数。</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61DFD64A-9987-46AE-A7BB-B2DD5B360815}"/>
              </a:ext>
            </a:extLst>
          </p:cNvPr>
          <p:cNvPicPr>
            <a:picLocks noChangeAspect="1"/>
          </p:cNvPicPr>
          <p:nvPr/>
        </p:nvPicPr>
        <p:blipFill>
          <a:blip r:embed="rId6"/>
          <a:stretch>
            <a:fillRect/>
          </a:stretch>
        </p:blipFill>
        <p:spPr>
          <a:xfrm>
            <a:off x="8195341" y="919165"/>
            <a:ext cx="2100357" cy="2041781"/>
          </a:xfrm>
          <a:prstGeom prst="rect">
            <a:avLst/>
          </a:prstGeom>
        </p:spPr>
      </p:pic>
      <p:sp>
        <p:nvSpPr>
          <p:cNvPr id="6" name="文本框 5">
            <a:extLst>
              <a:ext uri="{FF2B5EF4-FFF2-40B4-BE49-F238E27FC236}">
                <a16:creationId xmlns:a16="http://schemas.microsoft.com/office/drawing/2014/main" id="{EB1B738A-AABE-4C8C-A5C2-6C598CB80562}"/>
              </a:ext>
            </a:extLst>
          </p:cNvPr>
          <p:cNvSpPr txBox="1"/>
          <p:nvPr/>
        </p:nvSpPr>
        <p:spPr>
          <a:xfrm>
            <a:off x="1641765" y="3081447"/>
            <a:ext cx="8811490" cy="1631216"/>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通过对比组织用户和个人用户两类用户在各活动指标上的平均值（结果如表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所示），发现组织用户仓库在各项活动指标增长速度上远超个人用户仓库，其中在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PR comment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活动指标上差异最大，个人用户仓库平均增长速度仅为组织用户的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29.2%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。原因在于个人用户仓库核心贡献者数量不足，难以应对代码审核工作，影响了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open PR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用户积极性，阻碍了仓库活跃的良性循环。</a:t>
            </a:r>
          </a:p>
        </p:txBody>
      </p:sp>
      <p:graphicFrame>
        <p:nvGraphicFramePr>
          <p:cNvPr id="7" name="表格 6">
            <a:extLst>
              <a:ext uri="{FF2B5EF4-FFF2-40B4-BE49-F238E27FC236}">
                <a16:creationId xmlns:a16="http://schemas.microsoft.com/office/drawing/2014/main" id="{9072EFEB-C53E-4D83-BDCA-C1DD45E516B5}"/>
              </a:ext>
            </a:extLst>
          </p:cNvPr>
          <p:cNvGraphicFramePr>
            <a:graphicFrameLocks noGrp="1"/>
          </p:cNvGraphicFramePr>
          <p:nvPr>
            <p:extLst>
              <p:ext uri="{D42A27DB-BD31-4B8C-83A1-F6EECF244321}">
                <p14:modId xmlns:p14="http://schemas.microsoft.com/office/powerpoint/2010/main" val="1383733276"/>
              </p:ext>
            </p:extLst>
          </p:nvPr>
        </p:nvGraphicFramePr>
        <p:xfrm>
          <a:off x="1430483" y="4833164"/>
          <a:ext cx="9234054" cy="1371600"/>
        </p:xfrm>
        <a:graphic>
          <a:graphicData uri="http://schemas.openxmlformats.org/drawingml/2006/table">
            <a:tbl>
              <a:tblPr/>
              <a:tblGrid>
                <a:gridCol w="1539009">
                  <a:extLst>
                    <a:ext uri="{9D8B030D-6E8A-4147-A177-3AD203B41FA5}">
                      <a16:colId xmlns:a16="http://schemas.microsoft.com/office/drawing/2014/main" val="1931822824"/>
                    </a:ext>
                  </a:extLst>
                </a:gridCol>
                <a:gridCol w="1539009">
                  <a:extLst>
                    <a:ext uri="{9D8B030D-6E8A-4147-A177-3AD203B41FA5}">
                      <a16:colId xmlns:a16="http://schemas.microsoft.com/office/drawing/2014/main" val="3213115213"/>
                    </a:ext>
                  </a:extLst>
                </a:gridCol>
                <a:gridCol w="1539009">
                  <a:extLst>
                    <a:ext uri="{9D8B030D-6E8A-4147-A177-3AD203B41FA5}">
                      <a16:colId xmlns:a16="http://schemas.microsoft.com/office/drawing/2014/main" val="323545514"/>
                    </a:ext>
                  </a:extLst>
                </a:gridCol>
                <a:gridCol w="1539009">
                  <a:extLst>
                    <a:ext uri="{9D8B030D-6E8A-4147-A177-3AD203B41FA5}">
                      <a16:colId xmlns:a16="http://schemas.microsoft.com/office/drawing/2014/main" val="3104926917"/>
                    </a:ext>
                  </a:extLst>
                </a:gridCol>
                <a:gridCol w="1539009">
                  <a:extLst>
                    <a:ext uri="{9D8B030D-6E8A-4147-A177-3AD203B41FA5}">
                      <a16:colId xmlns:a16="http://schemas.microsoft.com/office/drawing/2014/main" val="390512749"/>
                    </a:ext>
                  </a:extLst>
                </a:gridCol>
                <a:gridCol w="1539009">
                  <a:extLst>
                    <a:ext uri="{9D8B030D-6E8A-4147-A177-3AD203B41FA5}">
                      <a16:colId xmlns:a16="http://schemas.microsoft.com/office/drawing/2014/main" val="2902721696"/>
                    </a:ext>
                  </a:extLst>
                </a:gridCol>
              </a:tblGrid>
              <a:tr h="157163">
                <a:tc>
                  <a:txBody>
                    <a:bodyPr/>
                    <a:lstStyle/>
                    <a:p>
                      <a:pPr marL="0" marR="0" algn="ctr">
                        <a:spcBef>
                          <a:spcPts val="0"/>
                        </a:spcBef>
                        <a:spcAft>
                          <a:spcPts val="0"/>
                        </a:spcAft>
                      </a:pPr>
                      <a:r>
                        <a:rPr lang="en-US">
                          <a:effectLst/>
                        </a:rPr>
                        <a:t>User_type</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effectLst/>
                        </a:rPr>
                        <a:t>IssueComment</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effectLst/>
                        </a:rPr>
                        <a:t>OpenIssue</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effectLst/>
                        </a:rPr>
                        <a:t>OpenPR</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effectLst/>
                        </a:rPr>
                        <a:t>PR Comment</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effectLst/>
                        </a:rPr>
                        <a:t>MergePR</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070193275"/>
                  </a:ext>
                </a:extLst>
              </a:tr>
              <a:tr h="176213">
                <a:tc>
                  <a:txBody>
                    <a:bodyPr/>
                    <a:lstStyle/>
                    <a:p>
                      <a:pPr marL="0" marR="0" algn="ctr">
                        <a:spcBef>
                          <a:spcPts val="0"/>
                        </a:spcBef>
                        <a:spcAft>
                          <a:spcPts val="0"/>
                        </a:spcAft>
                      </a:pPr>
                      <a:r>
                        <a:rPr lang="en-US" b="1">
                          <a:effectLst/>
                        </a:rPr>
                        <a:t>organization</a:t>
                      </a:r>
                      <a:endParaRPr 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effectLst/>
                        </a:rPr>
                        <a:t>2.280</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effectLst/>
                        </a:rPr>
                        <a:t>2.305</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effectLst/>
                        </a:rPr>
                        <a:t>2.378</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effectLst/>
                        </a:rPr>
                        <a:t>1.616</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effectLst/>
                        </a:rPr>
                        <a:t>1.932</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64884228"/>
                  </a:ext>
                </a:extLst>
              </a:tr>
              <a:tr h="176213">
                <a:tc>
                  <a:txBody>
                    <a:bodyPr/>
                    <a:lstStyle/>
                    <a:p>
                      <a:pPr marL="0" marR="0" algn="ctr">
                        <a:spcBef>
                          <a:spcPts val="0"/>
                        </a:spcBef>
                        <a:spcAft>
                          <a:spcPts val="0"/>
                        </a:spcAft>
                      </a:pPr>
                      <a:r>
                        <a:rPr lang="en-US" b="1">
                          <a:effectLst/>
                        </a:rPr>
                        <a:t>person</a:t>
                      </a:r>
                      <a:endParaRPr lang="en-US">
                        <a:effectLst/>
                      </a:endParaRP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effectLst/>
                        </a:rPr>
                        <a:t>1.519</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effectLst/>
                        </a:rPr>
                        <a:t>1.451</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effectLst/>
                        </a:rPr>
                        <a:t>1.183</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a:effectLst/>
                        </a:rPr>
                        <a:t>0.472</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tc>
                  <a:txBody>
                    <a:bodyPr/>
                    <a:lstStyle/>
                    <a:p>
                      <a:pPr marL="0" marR="0" algn="ctr">
                        <a:spcBef>
                          <a:spcPts val="0"/>
                        </a:spcBef>
                        <a:spcAft>
                          <a:spcPts val="0"/>
                        </a:spcAft>
                      </a:pPr>
                      <a:r>
                        <a:rPr lang="en-US" altLang="zh-CN" dirty="0">
                          <a:effectLst/>
                        </a:rPr>
                        <a:t>0.803</a:t>
                      </a:r>
                    </a:p>
                  </a:txBody>
                  <a:tcPr anchor="ctr">
                    <a:lnL w="4763" cap="flat" cmpd="sng" algn="ctr">
                      <a:solidFill>
                        <a:srgbClr val="D9D9D9"/>
                      </a:solidFill>
                      <a:prstDash val="solid"/>
                      <a:round/>
                      <a:headEnd type="none" w="med" len="med"/>
                      <a:tailEnd type="none" w="med" len="med"/>
                    </a:lnL>
                    <a:lnR w="4763" cap="flat" cmpd="sng" algn="ctr">
                      <a:solidFill>
                        <a:srgbClr val="D9D9D9"/>
                      </a:solidFill>
                      <a:prstDash val="solid"/>
                      <a:round/>
                      <a:headEnd type="none" w="med" len="med"/>
                      <a:tailEnd type="none" w="med" len="med"/>
                    </a:lnR>
                    <a:lnT w="4763" cap="flat" cmpd="sng" algn="ctr">
                      <a:solidFill>
                        <a:srgbClr val="D9D9D9"/>
                      </a:solidFill>
                      <a:prstDash val="solid"/>
                      <a:round/>
                      <a:headEnd type="none" w="med" len="med"/>
                      <a:tailEnd type="none" w="med" len="med"/>
                    </a:lnT>
                    <a:lnB w="4763"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4106963291"/>
                  </a:ext>
                </a:extLst>
              </a:tr>
            </a:tbl>
          </a:graphicData>
        </a:graphic>
      </p:graphicFrame>
    </p:spTree>
    <p:extLst>
      <p:ext uri="{BB962C8B-B14F-4D97-AF65-F5344CB8AC3E}">
        <p14:creationId xmlns:p14="http://schemas.microsoft.com/office/powerpoint/2010/main" val="2334456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693718" y="991752"/>
            <a:ext cx="8659906" cy="2554545"/>
          </a:xfrm>
          <a:prstGeom prst="rect">
            <a:avLst/>
          </a:prstGeom>
          <a:noFill/>
        </p:spPr>
        <p:txBody>
          <a:bodyPr wrap="square" rtlCol="0">
            <a:spAutoFit/>
          </a:bodyPr>
          <a:lstStyle/>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仓库的许可证类别往往影响着用户是否参与其中的活动。具体的，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MIT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许可证允许用户自由地使用、复制、修改、合并、发布、分发软件及其副本。其唯一的要求就是在分发时附带原始的许可证声明， 不要求发布修改后的代码。  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CC0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许可证是一种公共领域贡献许可证，意味着作者放弃了其作品的所有版权和相关权利，将其完全贡献给公共领域。使用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CC0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许可证发布的作品可以被任何人自由使用，无需获得作者的许可，也不需要遵循任何特定的条款或要求。  由于许可证要求不同，不同许可证类型的仓库在仓库类型上和活跃度上有着不同的差异。本文数据集中的许可证比例如下图所示。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A867FAA4-59E6-429E-B82F-D3B99A09D6F5}"/>
              </a:ext>
            </a:extLst>
          </p:cNvPr>
          <p:cNvPicPr>
            <a:picLocks noChangeAspect="1"/>
          </p:cNvPicPr>
          <p:nvPr/>
        </p:nvPicPr>
        <p:blipFill>
          <a:blip r:embed="rId6"/>
          <a:stretch>
            <a:fillRect/>
          </a:stretch>
        </p:blipFill>
        <p:spPr>
          <a:xfrm>
            <a:off x="4438558" y="3700031"/>
            <a:ext cx="3170225" cy="2747529"/>
          </a:xfrm>
          <a:prstGeom prst="rect">
            <a:avLst/>
          </a:prstGeom>
        </p:spPr>
      </p:pic>
    </p:spTree>
    <p:extLst>
      <p:ext uri="{BB962C8B-B14F-4D97-AF65-F5344CB8AC3E}">
        <p14:creationId xmlns:p14="http://schemas.microsoft.com/office/powerpoint/2010/main" val="4216161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693718" y="1002517"/>
            <a:ext cx="8659906" cy="1938992"/>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计算各许可证类别的平均活跃分数后发现，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AGPL3.0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得分最高（</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70.52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CC0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得分最低（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25.74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AGPL3.0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仓库在除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Open issue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外的活动指标增长速度均居首位，因其要求修改后的软件通过网络分发或提供服务时需公开源代码，这使得用户重视代码质量、促进交流，从而提高仓库活跃度。而得分最低的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CC0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类型仓库多为文本性质，项目初期完成主要内容后缺乏长期维护。</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5590171-1B35-49AB-B9B7-9AE264C6FE42}"/>
              </a:ext>
            </a:extLst>
          </p:cNvPr>
          <p:cNvPicPr>
            <a:picLocks noChangeAspect="1"/>
          </p:cNvPicPr>
          <p:nvPr/>
        </p:nvPicPr>
        <p:blipFill>
          <a:blip r:embed="rId6"/>
          <a:stretch>
            <a:fillRect/>
          </a:stretch>
        </p:blipFill>
        <p:spPr>
          <a:xfrm>
            <a:off x="1565971" y="3018000"/>
            <a:ext cx="8915400" cy="3378342"/>
          </a:xfrm>
          <a:prstGeom prst="rect">
            <a:avLst/>
          </a:prstGeom>
        </p:spPr>
      </p:pic>
    </p:spTree>
    <p:extLst>
      <p:ext uri="{BB962C8B-B14F-4D97-AF65-F5344CB8AC3E}">
        <p14:creationId xmlns:p14="http://schemas.microsoft.com/office/powerpoint/2010/main" val="2462470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279638"/>
            <a:ext cx="8659906" cy="4708981"/>
          </a:xfrm>
          <a:prstGeom prst="rect">
            <a:avLst/>
          </a:prstGeom>
          <a:noFill/>
        </p:spPr>
        <p:txBody>
          <a:bodyPr wrap="square" rtlCol="0">
            <a:spAutoFit/>
          </a:bodyPr>
          <a:lstStyle/>
          <a:p>
            <a:pPr algn="just"/>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Summary for RQ3</a:t>
            </a: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不同类型的仓库的差异以及提高长期活跃度的方法。</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差异</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TypeScript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类型的仓库相较于其他编程语言类型拥有更多的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Pull request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相关的活动指标，因此其活跃程度高于其他编程语言。个人用户的仓库在各项活动指标上全面低于组织用户的仓库，其中</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PR review 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的差别最大。</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AGPL3.0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许可证类型的仓库由于其强制在网络上公开源代码的要求，在活动指标上往往高于其他许可证类型。</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方法</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：注重</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相关的活动指标，更多的</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往往能有更高的活跃分数。这提示仓库保持活跃的主要因素是仓库的更新而不是更多的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。个人用户提高活跃度的有效方法是尽量多的对提交的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，保持其他参与者的热情，促进活跃的良性循环选择</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AGPL3.0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许可证类型的仓库更容易获得活动指标，往往能够保持良好的活跃程度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4305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2305615"/>
            <a:ext cx="8659906" cy="224676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开源模式凭借其公开，共享的理念在计算机领域广受欢迎。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作为世界上最大的开源软件（</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）平台，其中丰富的开源资源为计算机领域和我们的日常生活提供了非常大的帮助。具体的，有前端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JavaScript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工具库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react/react, Linux</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内核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torvalds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linux</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，科研领域的经典模型</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HuggingFace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等等。随着时间发展，开源模式越来越被广泛认可，开源软件的数量也迎来了快速的增长。根据</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Octoverse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Report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上有高达</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108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的仓库被创建</a:t>
            </a:r>
          </a:p>
        </p:txBody>
      </p:sp>
    </p:spTree>
    <p:extLst>
      <p:ext uri="{BB962C8B-B14F-4D97-AF65-F5344CB8AC3E}">
        <p14:creationId xmlns:p14="http://schemas.microsoft.com/office/powerpoint/2010/main" val="2933992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695928"/>
            <a:ext cx="7511902" cy="830997"/>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研究结果讨论</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3917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讨论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039665"/>
            <a:ext cx="8659906" cy="5078313"/>
          </a:xfrm>
          <a:prstGeom prst="rect">
            <a:avLst/>
          </a:prstGeom>
          <a:noFill/>
        </p:spPr>
        <p:txBody>
          <a:bodyPr wrap="square" rtlCol="0">
            <a:spAutoFit/>
          </a:bodyPr>
          <a:lstStyle/>
          <a:p>
            <a:pPr algn="l">
              <a:buFont typeface="+mj-lt"/>
              <a:buAutoNum type="arabicPeriod"/>
            </a:pPr>
            <a:r>
              <a:rPr lang="zh-CN" altLang="en-US" b="1"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研究成果总结</a:t>
            </a:r>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l">
              <a:buFont typeface="+mj-lt"/>
              <a:buAutoNum type="arabicPeriod"/>
            </a:pP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数据处理与模型选择：清洗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OSS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仓库活动指标数据集，克服干扰与偏态分布问题，确定 </a:t>
            </a:r>
            <a:r>
              <a:rPr lang="en-US" altLang="zh-CN" b="0" i="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PatchTST</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为最适合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OSS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领域的时间序列预测模型，并结合开发者活动周期准确预测仓库发展趋势，挖掘代表性统计量。</a:t>
            </a:r>
          </a:p>
          <a:p>
            <a:pPr marL="742950" lvl="1" indent="-285750" algn="l">
              <a:buFont typeface="+mj-lt"/>
              <a:buAutoNum type="arabicPeriod"/>
            </a:pP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活跃度评估公式验证：所提公式能有效评估仓库长期活跃度。</a:t>
            </a:r>
          </a:p>
          <a:p>
            <a:pPr marL="742950" lvl="1" indent="-285750" algn="l">
              <a:buFont typeface="+mj-lt"/>
              <a:buAutoNum type="arabicPeriod"/>
            </a:pP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不同类型仓库分析：</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PR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相关活动指标对仓库长期活跃贡献大，组织用户在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PR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相关活动指标上与个人用户差距明显大于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issue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相关指标，</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AGPL3.0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许可证有助于仓库保持高活动水平。</a:t>
            </a:r>
            <a:endPar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lvl="1" algn="l"/>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a:buFont typeface="+mj-lt"/>
              <a:buAutoNum type="arabicPeriod"/>
            </a:pPr>
            <a:r>
              <a:rPr lang="zh-CN" altLang="en-US" b="1"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对研究人员的意义</a:t>
            </a:r>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l">
              <a:buFont typeface="+mj-lt"/>
              <a:buAutoNum type="arabicPeriod"/>
            </a:pP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提供数据集，便于开展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OSS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仓库时间序列预测任务，无需重复数据处理。</a:t>
            </a:r>
          </a:p>
          <a:p>
            <a:pPr marL="742950" lvl="1" indent="-285750" algn="l">
              <a:buFont typeface="+mj-lt"/>
              <a:buAutoNum type="arabicPeriod"/>
            </a:pP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引入开发者活动周期概念，为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OSS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领域预测任务提供补充，提供仓库活跃程度评估新视角。</a:t>
            </a:r>
            <a:endPar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l">
              <a:buFont typeface="+mj-lt"/>
              <a:buAutoNum type="arabicPeriod"/>
            </a:pPr>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a:buFont typeface="+mj-lt"/>
              <a:buAutoNum type="arabicPeriod"/>
            </a:pPr>
            <a:r>
              <a:rPr lang="zh-CN" altLang="en-US" b="1"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对开源领域的意义</a:t>
            </a:r>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l">
              <a:buFont typeface="+mj-lt"/>
              <a:buAutoNum type="arabicPeriod"/>
            </a:pP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公司可依评估方法选长期活跃仓库，构建低风险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OSS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生态。</a:t>
            </a:r>
          </a:p>
          <a:p>
            <a:pPr marL="742950" lvl="1" indent="-285750" algn="l">
              <a:buFont typeface="+mj-lt"/>
              <a:buAutoNum type="arabicPeriod"/>
            </a:pP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开源参与者可借鉴分析结果，注重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PR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相关活动指标、选合适许可证等，避免时间精力浪费，推动开源领域快速发展。</a:t>
            </a:r>
          </a:p>
        </p:txBody>
      </p:sp>
    </p:spTree>
    <p:extLst>
      <p:ext uri="{BB962C8B-B14F-4D97-AF65-F5344CB8AC3E}">
        <p14:creationId xmlns:p14="http://schemas.microsoft.com/office/powerpoint/2010/main" val="3568458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GB" altLang="zh-CN" b="1" dirty="0">
                    <a:solidFill>
                      <a:prstClr val="white"/>
                    </a:solidFill>
                    <a:latin typeface="微软雅黑" panose="020B0503020204020204" charset="-122"/>
                    <a:ea typeface="微软雅黑" panose="020B0503020204020204" charset="-122"/>
                  </a:rPr>
                  <a:t>C</a:t>
                </a:r>
                <a:r>
                  <a:rPr lang="en-US" altLang="zh-CN" b="1" dirty="0" err="1">
                    <a:solidFill>
                      <a:prstClr val="white"/>
                    </a:solidFill>
                    <a:latin typeface="微软雅黑" panose="020B0503020204020204" charset="-122"/>
                    <a:ea typeface="微软雅黑" panose="020B0503020204020204" charset="-122"/>
                  </a:rPr>
                  <a:t>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239981" y="1037219"/>
            <a:ext cx="9708738"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回到最开始的问题，开发者面对三个优秀的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该如何选择呢？通过我们的分数计算，三个仓库的分数如下图所示。结合三个仓库如今</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截止</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等指标，即使</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仓库曾经收获极多的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活动指标并且</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指标也更多，但其如今日常维护活动指标水平却低于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仓库。（数据集中所有训练都只利用了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月的数据）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7" name="组合 16">
            <a:extLst>
              <a:ext uri="{FF2B5EF4-FFF2-40B4-BE49-F238E27FC236}">
                <a16:creationId xmlns:a16="http://schemas.microsoft.com/office/drawing/2014/main" id="{52178E4E-643B-4719-9D65-FE538F4DD561}"/>
              </a:ext>
            </a:extLst>
          </p:cNvPr>
          <p:cNvGrpSpPr/>
          <p:nvPr/>
        </p:nvGrpSpPr>
        <p:grpSpPr>
          <a:xfrm>
            <a:off x="1239981" y="2354366"/>
            <a:ext cx="2876550" cy="2707376"/>
            <a:chOff x="1250211" y="3429000"/>
            <a:chExt cx="2876550" cy="2707376"/>
          </a:xfrm>
        </p:grpSpPr>
        <p:pic>
          <p:nvPicPr>
            <p:cNvPr id="4" name="图片 3">
              <a:extLst>
                <a:ext uri="{FF2B5EF4-FFF2-40B4-BE49-F238E27FC236}">
                  <a16:creationId xmlns:a16="http://schemas.microsoft.com/office/drawing/2014/main" id="{636D6ABB-E773-41DA-B8DB-1D702348690B}"/>
                </a:ext>
              </a:extLst>
            </p:cNvPr>
            <p:cNvPicPr>
              <a:picLocks noChangeAspect="1"/>
            </p:cNvPicPr>
            <p:nvPr/>
          </p:nvPicPr>
          <p:blipFill>
            <a:blip r:embed="rId7"/>
            <a:stretch>
              <a:fillRect/>
            </a:stretch>
          </p:blipFill>
          <p:spPr>
            <a:xfrm>
              <a:off x="1250211" y="3888476"/>
              <a:ext cx="2876550" cy="2247900"/>
            </a:xfrm>
            <a:prstGeom prst="rect">
              <a:avLst/>
            </a:prstGeom>
          </p:spPr>
        </p:pic>
        <p:sp>
          <p:nvSpPr>
            <p:cNvPr id="12" name="文本框 11">
              <a:extLst>
                <a:ext uri="{FF2B5EF4-FFF2-40B4-BE49-F238E27FC236}">
                  <a16:creationId xmlns:a16="http://schemas.microsoft.com/office/drawing/2014/main" id="{430F9995-99FB-47F1-94A9-729DC7642F7A}"/>
                </a:ext>
              </a:extLst>
            </p:cNvPr>
            <p:cNvSpPr txBox="1"/>
            <p:nvPr/>
          </p:nvSpPr>
          <p:spPr>
            <a:xfrm>
              <a:off x="1304182" y="3429000"/>
              <a:ext cx="2768608" cy="369332"/>
            </a:xfrm>
            <a:prstGeom prst="rect">
              <a:avLst/>
            </a:prstGeom>
            <a:noFill/>
            <a:ln w="12700">
              <a:solidFill>
                <a:schemeClr val="accent5">
                  <a:lumMod val="60000"/>
                  <a:lumOff val="40000"/>
                </a:schemeClr>
              </a:solidFill>
            </a:ln>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cypress-io/cypress: 95.12                       </a:t>
              </a:r>
              <a:endParaRPr lang="zh-CN" altLang="en-US" dirty="0"/>
            </a:p>
          </p:txBody>
        </p:sp>
      </p:grpSp>
      <p:grpSp>
        <p:nvGrpSpPr>
          <p:cNvPr id="18" name="组合 17">
            <a:extLst>
              <a:ext uri="{FF2B5EF4-FFF2-40B4-BE49-F238E27FC236}">
                <a16:creationId xmlns:a16="http://schemas.microsoft.com/office/drawing/2014/main" id="{59109CD0-F56D-46D7-BAEB-76BFBBE5DAEF}"/>
              </a:ext>
            </a:extLst>
          </p:cNvPr>
          <p:cNvGrpSpPr/>
          <p:nvPr/>
        </p:nvGrpSpPr>
        <p:grpSpPr>
          <a:xfrm>
            <a:off x="4741273" y="2354366"/>
            <a:ext cx="2904237" cy="2720860"/>
            <a:chOff x="4675025" y="2773129"/>
            <a:chExt cx="2904237" cy="2720860"/>
          </a:xfrm>
        </p:grpSpPr>
        <p:pic>
          <p:nvPicPr>
            <p:cNvPr id="7" name="图片 6">
              <a:extLst>
                <a:ext uri="{FF2B5EF4-FFF2-40B4-BE49-F238E27FC236}">
                  <a16:creationId xmlns:a16="http://schemas.microsoft.com/office/drawing/2014/main" id="{8ED6E9D4-8D04-4C07-91D7-E55D41C8DB26}"/>
                </a:ext>
              </a:extLst>
            </p:cNvPr>
            <p:cNvPicPr>
              <a:picLocks noChangeAspect="1"/>
            </p:cNvPicPr>
            <p:nvPr/>
          </p:nvPicPr>
          <p:blipFill>
            <a:blip r:embed="rId8"/>
            <a:stretch>
              <a:fillRect/>
            </a:stretch>
          </p:blipFill>
          <p:spPr>
            <a:xfrm>
              <a:off x="4675025" y="3142461"/>
              <a:ext cx="2904237" cy="2351528"/>
            </a:xfrm>
            <a:prstGeom prst="rect">
              <a:avLst/>
            </a:prstGeom>
          </p:spPr>
        </p:pic>
        <p:sp>
          <p:nvSpPr>
            <p:cNvPr id="14" name="文本框 13">
              <a:extLst>
                <a:ext uri="{FF2B5EF4-FFF2-40B4-BE49-F238E27FC236}">
                  <a16:creationId xmlns:a16="http://schemas.microsoft.com/office/drawing/2014/main" id="{FE2FE335-3713-482F-8E40-6D65942F45E4}"/>
                </a:ext>
              </a:extLst>
            </p:cNvPr>
            <p:cNvSpPr txBox="1"/>
            <p:nvPr/>
          </p:nvSpPr>
          <p:spPr>
            <a:xfrm>
              <a:off x="5170394" y="2773129"/>
              <a:ext cx="1819224" cy="369332"/>
            </a:xfrm>
            <a:prstGeom prst="rect">
              <a:avLst/>
            </a:prstGeom>
            <a:noFill/>
            <a:ln w="12700">
              <a:solidFill>
                <a:schemeClr val="accent5">
                  <a:lumMod val="60000"/>
                  <a:lumOff val="40000"/>
                </a:schemeClr>
              </a:solidFill>
            </a:ln>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 51.3                             </a:t>
              </a:r>
              <a:endParaRPr lang="zh-CN" altLang="en-US" dirty="0"/>
            </a:p>
          </p:txBody>
        </p:sp>
      </p:grpSp>
      <p:grpSp>
        <p:nvGrpSpPr>
          <p:cNvPr id="19" name="组合 18">
            <a:extLst>
              <a:ext uri="{FF2B5EF4-FFF2-40B4-BE49-F238E27FC236}">
                <a16:creationId xmlns:a16="http://schemas.microsoft.com/office/drawing/2014/main" id="{3791CF24-23AE-4AB1-99C8-9A92D9BD8BEA}"/>
              </a:ext>
            </a:extLst>
          </p:cNvPr>
          <p:cNvGrpSpPr/>
          <p:nvPr/>
        </p:nvGrpSpPr>
        <p:grpSpPr>
          <a:xfrm>
            <a:off x="8270251" y="2354366"/>
            <a:ext cx="2791168" cy="2600086"/>
            <a:chOff x="8394942" y="2786613"/>
            <a:chExt cx="2791168" cy="2600086"/>
          </a:xfrm>
        </p:grpSpPr>
        <p:pic>
          <p:nvPicPr>
            <p:cNvPr id="10" name="图片 9">
              <a:extLst>
                <a:ext uri="{FF2B5EF4-FFF2-40B4-BE49-F238E27FC236}">
                  <a16:creationId xmlns:a16="http://schemas.microsoft.com/office/drawing/2014/main" id="{4EEAAAB0-340A-4116-8384-CC6F986A5E1E}"/>
                </a:ext>
              </a:extLst>
            </p:cNvPr>
            <p:cNvPicPr>
              <a:picLocks noChangeAspect="1"/>
            </p:cNvPicPr>
            <p:nvPr/>
          </p:nvPicPr>
          <p:blipFill>
            <a:blip r:embed="rId9"/>
            <a:stretch>
              <a:fillRect/>
            </a:stretch>
          </p:blipFill>
          <p:spPr>
            <a:xfrm>
              <a:off x="8394942" y="3169058"/>
              <a:ext cx="2791168" cy="2217641"/>
            </a:xfrm>
            <a:prstGeom prst="rect">
              <a:avLst/>
            </a:prstGeom>
          </p:spPr>
        </p:pic>
        <p:sp>
          <p:nvSpPr>
            <p:cNvPr id="16" name="文本框 15">
              <a:extLst>
                <a:ext uri="{FF2B5EF4-FFF2-40B4-BE49-F238E27FC236}">
                  <a16:creationId xmlns:a16="http://schemas.microsoft.com/office/drawing/2014/main" id="{22260C0B-D919-477A-9568-833616B6172F}"/>
                </a:ext>
              </a:extLst>
            </p:cNvPr>
            <p:cNvSpPr txBox="1"/>
            <p:nvPr/>
          </p:nvSpPr>
          <p:spPr>
            <a:xfrm>
              <a:off x="8459268" y="2786613"/>
              <a:ext cx="2562024" cy="369332"/>
            </a:xfrm>
            <a:prstGeom prst="rect">
              <a:avLst/>
            </a:prstGeom>
            <a:noFill/>
            <a:ln w="12700">
              <a:solidFill>
                <a:schemeClr val="accent5">
                  <a:lumMod val="60000"/>
                  <a:lumOff val="40000"/>
                </a:schemeClr>
              </a:solidFill>
            </a:ln>
          </p:spPr>
          <p:txBody>
            <a:bodyPr wrap="square" rtlCol="0">
              <a:spAutoFit/>
            </a:bodyPr>
            <a:lstStyle/>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3. jasmine/jasmine: 18.90</a:t>
              </a:r>
            </a:p>
          </p:txBody>
        </p:sp>
      </p:grpSp>
      <p:graphicFrame>
        <p:nvGraphicFramePr>
          <p:cNvPr id="29" name="对象 28">
            <a:extLst>
              <a:ext uri="{FF2B5EF4-FFF2-40B4-BE49-F238E27FC236}">
                <a16:creationId xmlns:a16="http://schemas.microsoft.com/office/drawing/2014/main" id="{46587DCB-B6AC-4F17-B86B-BBE251A97E8D}"/>
              </a:ext>
            </a:extLst>
          </p:cNvPr>
          <p:cNvGraphicFramePr>
            <a:graphicFrameLocks noChangeAspect="1"/>
          </p:cNvGraphicFramePr>
          <p:nvPr>
            <p:extLst>
              <p:ext uri="{D42A27DB-BD31-4B8C-83A1-F6EECF244321}">
                <p14:modId xmlns:p14="http://schemas.microsoft.com/office/powerpoint/2010/main" val="1429086000"/>
              </p:ext>
            </p:extLst>
          </p:nvPr>
        </p:nvGraphicFramePr>
        <p:xfrm>
          <a:off x="1574254" y="5088339"/>
          <a:ext cx="9144000" cy="1811338"/>
        </p:xfrm>
        <a:graphic>
          <a:graphicData uri="http://schemas.openxmlformats.org/presentationml/2006/ole">
            <mc:AlternateContent xmlns:mc="http://schemas.openxmlformats.org/markup-compatibility/2006">
              <mc:Choice xmlns:v="urn:schemas-microsoft-com:vml" Requires="v">
                <p:oleObj spid="_x0000_s7201" name="Document" r:id="rId10" imgW="5232749" imgH="1043141" progId="Word.Document.12">
                  <p:embed/>
                </p:oleObj>
              </mc:Choice>
              <mc:Fallback>
                <p:oleObj name="Document" r:id="rId10" imgW="5232749" imgH="1043141" progId="Word.Document.12">
                  <p:embed/>
                  <p:pic>
                    <p:nvPicPr>
                      <p:cNvPr id="5" name="对象 4">
                        <a:extLst>
                          <a:ext uri="{FF2B5EF4-FFF2-40B4-BE49-F238E27FC236}">
                            <a16:creationId xmlns:a16="http://schemas.microsoft.com/office/drawing/2014/main" id="{0A13B8E2-8E11-472B-B3DA-40C851AF7702}"/>
                          </a:ext>
                        </a:extLst>
                      </p:cNvPr>
                      <p:cNvPicPr/>
                      <p:nvPr/>
                    </p:nvPicPr>
                    <p:blipFill>
                      <a:blip r:embed="rId11"/>
                      <a:stretch>
                        <a:fillRect/>
                      </a:stretch>
                    </p:blipFill>
                    <p:spPr>
                      <a:xfrm>
                        <a:off x="1574254" y="5088339"/>
                        <a:ext cx="9144000" cy="1811338"/>
                      </a:xfrm>
                      <a:prstGeom prst="rect">
                        <a:avLst/>
                      </a:prstGeom>
                    </p:spPr>
                  </p:pic>
                </p:oleObj>
              </mc:Fallback>
            </mc:AlternateContent>
          </a:graphicData>
        </a:graphic>
      </p:graphicFrame>
    </p:spTree>
    <p:extLst>
      <p:ext uri="{BB962C8B-B14F-4D97-AF65-F5344CB8AC3E}">
        <p14:creationId xmlns:p14="http://schemas.microsoft.com/office/powerpoint/2010/main" val="1226513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GB" altLang="zh-CN" b="1" dirty="0">
                    <a:solidFill>
                      <a:prstClr val="white"/>
                    </a:solidFill>
                    <a:latin typeface="微软雅黑" panose="020B0503020204020204" charset="-122"/>
                    <a:ea typeface="微软雅黑" panose="020B0503020204020204" charset="-122"/>
                  </a:rPr>
                  <a:t>C</a:t>
                </a:r>
                <a:r>
                  <a:rPr lang="en-US" altLang="zh-CN" b="1" dirty="0" err="1">
                    <a:solidFill>
                      <a:prstClr val="white"/>
                    </a:solidFill>
                    <a:latin typeface="微软雅黑" panose="020B0503020204020204" charset="-122"/>
                    <a:ea typeface="微软雅黑" panose="020B0503020204020204" charset="-122"/>
                  </a:rPr>
                  <a:t>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456802" y="1185151"/>
            <a:ext cx="9708738" cy="1477328"/>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同时除分数以外，本文利用</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数据集以外</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的真实世界指标变化实际数量说明分数对未来预估有效性，下面两张表分别代表三个仓库在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的活动指标总增量和每日平均增量。可以看到分数最高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cypress</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在各项指标上，无论是总增量还是每日平均增量都是三个仓库中的最高，因此本文认为可以推荐</a:t>
            </a: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cypress-io/cypress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给这名开发者进行</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相关工作。</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A788F917-7780-4B21-8C60-54ACF5D223A5}"/>
              </a:ext>
            </a:extLst>
          </p:cNvPr>
          <p:cNvGrpSpPr/>
          <p:nvPr/>
        </p:nvGrpSpPr>
        <p:grpSpPr>
          <a:xfrm>
            <a:off x="2796690" y="2692495"/>
            <a:ext cx="6964386" cy="1805850"/>
            <a:chOff x="2784981" y="2570146"/>
            <a:chExt cx="6964386" cy="1805850"/>
          </a:xfrm>
        </p:grpSpPr>
        <p:graphicFrame>
          <p:nvGraphicFramePr>
            <p:cNvPr id="8" name="对象 7">
              <a:extLst>
                <a:ext uri="{FF2B5EF4-FFF2-40B4-BE49-F238E27FC236}">
                  <a16:creationId xmlns:a16="http://schemas.microsoft.com/office/drawing/2014/main" id="{D3614741-1BBF-43E3-85C5-6D760ACCC671}"/>
                </a:ext>
              </a:extLst>
            </p:cNvPr>
            <p:cNvGraphicFramePr>
              <a:graphicFrameLocks noChangeAspect="1"/>
            </p:cNvGraphicFramePr>
            <p:nvPr>
              <p:extLst>
                <p:ext uri="{D42A27DB-BD31-4B8C-83A1-F6EECF244321}">
                  <p14:modId xmlns:p14="http://schemas.microsoft.com/office/powerpoint/2010/main" val="3176278874"/>
                </p:ext>
              </p:extLst>
            </p:nvPr>
          </p:nvGraphicFramePr>
          <p:xfrm>
            <a:off x="2784981" y="2999510"/>
            <a:ext cx="6964386" cy="1376486"/>
          </p:xfrm>
          <a:graphic>
            <a:graphicData uri="http://schemas.openxmlformats.org/presentationml/2006/ole">
              <mc:AlternateContent xmlns:mc="http://schemas.openxmlformats.org/markup-compatibility/2006">
                <mc:Choice xmlns:v="urn:schemas-microsoft-com:vml" Requires="v">
                  <p:oleObj spid="_x0000_s6288" name="Document" r:id="rId7" imgW="5261479" imgH="1039896" progId="Word.Document.12">
                    <p:embed/>
                  </p:oleObj>
                </mc:Choice>
                <mc:Fallback>
                  <p:oleObj name="Document" r:id="rId7" imgW="5261479" imgH="1039896" progId="Word.Document.12">
                    <p:embed/>
                    <p:pic>
                      <p:nvPicPr>
                        <p:cNvPr id="0" name=""/>
                        <p:cNvPicPr/>
                        <p:nvPr/>
                      </p:nvPicPr>
                      <p:blipFill>
                        <a:blip r:embed="rId8"/>
                        <a:stretch>
                          <a:fillRect/>
                        </a:stretch>
                      </p:blipFill>
                      <p:spPr>
                        <a:xfrm>
                          <a:off x="2784981" y="2999510"/>
                          <a:ext cx="6964386" cy="1376486"/>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BEDC05D9-5B0D-4C4B-8830-F75D9F8BF673}"/>
                </a:ext>
              </a:extLst>
            </p:cNvPr>
            <p:cNvSpPr txBox="1"/>
            <p:nvPr/>
          </p:nvSpPr>
          <p:spPr>
            <a:xfrm>
              <a:off x="3386747" y="2570146"/>
              <a:ext cx="5784272" cy="369332"/>
            </a:xfrm>
            <a:prstGeom prst="rect">
              <a:avLst/>
            </a:prstGeom>
            <a:noFill/>
          </p:spPr>
          <p:txBody>
            <a:bodyPr wrap="square" rtlCol="0">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活动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总增量</a:t>
              </a:r>
            </a:p>
          </p:txBody>
        </p:sp>
      </p:grpSp>
      <p:grpSp>
        <p:nvGrpSpPr>
          <p:cNvPr id="21" name="组合 20">
            <a:extLst>
              <a:ext uri="{FF2B5EF4-FFF2-40B4-BE49-F238E27FC236}">
                <a16:creationId xmlns:a16="http://schemas.microsoft.com/office/drawing/2014/main" id="{064B9E7D-765C-4078-B373-491142DB20F4}"/>
              </a:ext>
            </a:extLst>
          </p:cNvPr>
          <p:cNvGrpSpPr/>
          <p:nvPr/>
        </p:nvGrpSpPr>
        <p:grpSpPr>
          <a:xfrm>
            <a:off x="2808398" y="4633453"/>
            <a:ext cx="7005545" cy="1811687"/>
            <a:chOff x="2743822" y="4858844"/>
            <a:chExt cx="7005545" cy="1811687"/>
          </a:xfrm>
        </p:grpSpPr>
        <p:graphicFrame>
          <p:nvGraphicFramePr>
            <p:cNvPr id="11" name="对象 10">
              <a:extLst>
                <a:ext uri="{FF2B5EF4-FFF2-40B4-BE49-F238E27FC236}">
                  <a16:creationId xmlns:a16="http://schemas.microsoft.com/office/drawing/2014/main" id="{9AD676BF-4EE9-4F88-80AC-CEEAA6AD2EAC}"/>
                </a:ext>
              </a:extLst>
            </p:cNvPr>
            <p:cNvGraphicFramePr>
              <a:graphicFrameLocks noChangeAspect="1"/>
            </p:cNvGraphicFramePr>
            <p:nvPr>
              <p:extLst>
                <p:ext uri="{D42A27DB-BD31-4B8C-83A1-F6EECF244321}">
                  <p14:modId xmlns:p14="http://schemas.microsoft.com/office/powerpoint/2010/main" val="2757635691"/>
                </p:ext>
              </p:extLst>
            </p:nvPr>
          </p:nvGraphicFramePr>
          <p:xfrm>
            <a:off x="2743822" y="5285910"/>
            <a:ext cx="7005545" cy="1384621"/>
          </p:xfrm>
          <a:graphic>
            <a:graphicData uri="http://schemas.openxmlformats.org/presentationml/2006/ole">
              <mc:AlternateContent xmlns:mc="http://schemas.openxmlformats.org/markup-compatibility/2006">
                <mc:Choice xmlns:v="urn:schemas-microsoft-com:vml" Requires="v">
                  <p:oleObj spid="_x0000_s6289" name="Document" r:id="rId9" imgW="5261479" imgH="1039896" progId="Word.Document.12">
                    <p:embed/>
                  </p:oleObj>
                </mc:Choice>
                <mc:Fallback>
                  <p:oleObj name="Document" r:id="rId9" imgW="5261479" imgH="1039896" progId="Word.Document.12">
                    <p:embed/>
                    <p:pic>
                      <p:nvPicPr>
                        <p:cNvPr id="0" name=""/>
                        <p:cNvPicPr/>
                        <p:nvPr/>
                      </p:nvPicPr>
                      <p:blipFill>
                        <a:blip r:embed="rId10"/>
                        <a:stretch>
                          <a:fillRect/>
                        </a:stretch>
                      </p:blipFill>
                      <p:spPr>
                        <a:xfrm>
                          <a:off x="2743822" y="5285910"/>
                          <a:ext cx="7005545" cy="1384621"/>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5D4DC345-FA92-42A2-8A25-3C7119049D81}"/>
                </a:ext>
              </a:extLst>
            </p:cNvPr>
            <p:cNvSpPr txBox="1"/>
            <p:nvPr/>
          </p:nvSpPr>
          <p:spPr>
            <a:xfrm>
              <a:off x="3691202" y="4858844"/>
              <a:ext cx="5175362" cy="369332"/>
            </a:xfrm>
            <a:prstGeom prst="rect">
              <a:avLst/>
            </a:prstGeom>
            <a:noFill/>
          </p:spPr>
          <p:txBody>
            <a:bodyPr wrap="square" rtlCol="0">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活动指标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每日平均增量</a:t>
              </a:r>
            </a:p>
          </p:txBody>
        </p:sp>
      </p:grpSp>
    </p:spTree>
    <p:extLst>
      <p:ext uri="{BB962C8B-B14F-4D97-AF65-F5344CB8AC3E}">
        <p14:creationId xmlns:p14="http://schemas.microsoft.com/office/powerpoint/2010/main" val="2543020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结论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582340"/>
            <a:ext cx="8659906" cy="3693319"/>
          </a:xfrm>
          <a:prstGeom prst="rect">
            <a:avLst/>
          </a:prstGeom>
          <a:noFill/>
        </p:spPr>
        <p:txBody>
          <a:bodyPr wrap="square" rtlCol="0">
            <a:spAutoFit/>
          </a:bodyPr>
          <a:lstStyle/>
          <a:p>
            <a:pPr algn="l">
              <a:buFont typeface="+mj-lt"/>
              <a:buAutoNum type="arabicPeriod"/>
            </a:pPr>
            <a:r>
              <a:rPr lang="zh-CN" altLang="en-US" b="1"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研究目的与创新点</a:t>
            </a:r>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lvl="1" algn="l"/>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旨在识别长期活跃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OSS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仓库，提出新评估方法，利用未来发展趋势信息评估活跃度，并首次引入开发者活跃周期至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OSS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领域时间序列预测任务。</a:t>
            </a:r>
            <a:endPar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l">
              <a:buFont typeface="+mj-lt"/>
              <a:buAutoNum type="arabicPeriod"/>
            </a:pPr>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a:buFont typeface="+mj-lt"/>
              <a:buAutoNum type="arabicPeriod"/>
            </a:pPr>
            <a:r>
              <a:rPr lang="zh-CN" altLang="en-US" b="1"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研究过程与成果</a:t>
            </a:r>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lvl="1" algn="l"/>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制作涵盖多种编程语言和许可证、约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450k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数据量的 </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OSS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仓库活动指标时间序列数据集，经实验确定 </a:t>
            </a:r>
            <a:r>
              <a:rPr lang="en-US" altLang="zh-CN" b="0" i="0" dirty="0" err="1">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PatchTST</a:t>
            </a:r>
            <a:r>
              <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为最适模型，验证数据预处理有效，模型预测效果显著提升。通过平均斜率及相关系数验证活跃度公式有效性，利用评估方法分析不同类型仓库，挖掘差异及保持长期活跃措施。</a:t>
            </a:r>
            <a:endParaRPr lang="en-US" altLang="zh-CN"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l">
              <a:buFont typeface="+mj-lt"/>
              <a:buAutoNum type="arabicPeriod"/>
            </a:pPr>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a:buFont typeface="+mj-lt"/>
              <a:buAutoNum type="arabicPeriod"/>
            </a:pPr>
            <a:r>
              <a:rPr lang="zh-CN" altLang="en-US" b="1"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研究意义与展望</a:t>
            </a:r>
            <a:endPar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pPr lvl="1" algn="l"/>
            <a:r>
              <a:rPr lang="zh-CN" altLang="en-US" b="0" i="0" dirty="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为研究人员提供评估新视角，助力开源参与者聚焦优秀项目，促进开源发展。未来将改进数据集和评估方式以获更优评估效果。</a:t>
            </a:r>
          </a:p>
        </p:txBody>
      </p:sp>
    </p:spTree>
    <p:extLst>
      <p:ext uri="{BB962C8B-B14F-4D97-AF65-F5344CB8AC3E}">
        <p14:creationId xmlns:p14="http://schemas.microsoft.com/office/powerpoint/2010/main" val="1177397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a:extLst>
              <a:ext uri="{FF2B5EF4-FFF2-40B4-BE49-F238E27FC236}">
                <a16:creationId xmlns:a16="http://schemas.microsoft.com/office/drawing/2014/main" id="{F28E73DB-1D35-4675-AB4F-9AE20FC4F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7">
            <a:extLst>
              <a:ext uri="{FF2B5EF4-FFF2-40B4-BE49-F238E27FC236}">
                <a16:creationId xmlns:a16="http://schemas.microsoft.com/office/drawing/2014/main" id="{C2F1E238-C34C-4300-82ED-0E05D85A982B}"/>
              </a:ext>
            </a:extLst>
          </p:cNvPr>
          <p:cNvGrpSpPr/>
          <p:nvPr/>
        </p:nvGrpSpPr>
        <p:grpSpPr>
          <a:xfrm>
            <a:off x="9264352" y="137610"/>
            <a:ext cx="2697617" cy="750089"/>
            <a:chOff x="8429873" y="-221596"/>
            <a:chExt cx="2697617" cy="750089"/>
          </a:xfrm>
        </p:grpSpPr>
        <p:pic>
          <p:nvPicPr>
            <p:cNvPr id="5" name="图片 4">
              <a:extLst>
                <a:ext uri="{FF2B5EF4-FFF2-40B4-BE49-F238E27FC236}">
                  <a16:creationId xmlns:a16="http://schemas.microsoft.com/office/drawing/2014/main" id="{10073598-6D30-40BD-B337-DE62B4018A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6" name="图片 31">
              <a:extLst>
                <a:ext uri="{FF2B5EF4-FFF2-40B4-BE49-F238E27FC236}">
                  <a16:creationId xmlns:a16="http://schemas.microsoft.com/office/drawing/2014/main" id="{ECCCA1EE-B5B6-4717-BCFA-EC1C7CA8EDFF}"/>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7" name="文本框 32">
              <a:extLst>
                <a:ext uri="{FF2B5EF4-FFF2-40B4-BE49-F238E27FC236}">
                  <a16:creationId xmlns:a16="http://schemas.microsoft.com/office/drawing/2014/main" id="{43C4BF23-3A98-4C56-9D0C-33F4771CB51D}"/>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8" name="图片 15">
            <a:extLst>
              <a:ext uri="{FF2B5EF4-FFF2-40B4-BE49-F238E27FC236}">
                <a16:creationId xmlns:a16="http://schemas.microsoft.com/office/drawing/2014/main" id="{2EBDBC06-1911-4021-A348-555B52540B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3840718F-0893-4504-B6A3-DB6D730FCA89}"/>
              </a:ext>
            </a:extLst>
          </p:cNvPr>
          <p:cNvSpPr txBox="1"/>
          <p:nvPr/>
        </p:nvSpPr>
        <p:spPr>
          <a:xfrm>
            <a:off x="3243816" y="2921168"/>
            <a:ext cx="5704368" cy="1015663"/>
          </a:xfrm>
          <a:prstGeom prst="rect">
            <a:avLst/>
          </a:prstGeom>
          <a:noFill/>
        </p:spPr>
        <p:txBody>
          <a:bodyPr wrap="square" rtlCol="0">
            <a:spAutoFit/>
          </a:bodyPr>
          <a:lstStyle/>
          <a:p>
            <a:pPr algn="ctr"/>
            <a:r>
              <a:rPr lang="en-US" altLang="zh-CN" sz="6000" dirty="0">
                <a:latin typeface="Times New Roman" panose="02020603050405020304" pitchFamily="18" charset="0"/>
                <a:cs typeface="Times New Roman" panose="02020603050405020304" pitchFamily="18" charset="0"/>
              </a:rPr>
              <a:t>THANKS</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2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2151727"/>
            <a:ext cx="8659906" cy="2554545"/>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但是其中只有小部分的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仓库保持了活跃。大量的仓库则由于核心开发者缺失或者缺乏长期发展规划等原因在创建后很快销声匿迹，无法保持长期维护。这对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用户造成了许多困扰。例如当一名用户搜索某个类型的仓库时，他们往往只能依靠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这一单一的历史指标来近似判断项目的活跃程度。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此前的相关研究也是仅仅利用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release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等历史信息来判断项目的活跃状态。但是这样的的判断方式由于缺少对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发展趋势的评估，无法判断搜索结果中的仓库哪个能够保持活跃和长期维护。</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22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141819"/>
            <a:ext cx="8659906" cy="2554545"/>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具体的，如下图所示，其中红色虚线表示该时间点活动指标增量来到最高峰。红色箭头表示活动指标增长速率的变化方向。下图中，左图展示了</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vuejs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仓库创建以来每个月</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增长的数量。可以看到</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增长趋势在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2018</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年达到高峰后反而逐渐降低。右图中展示了</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cpython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 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增长趋势，可以看到该仓库上</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 comments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数量在经历了高峰后，活动指标增长相较于高峰却更快。这些例子说明仓库发展的当前活动信息不能够完全评估仓库的长期活跃水平。结合仓库未来发展趋势的评估方式才是更合理更全面的。</a:t>
            </a:r>
          </a:p>
        </p:txBody>
      </p:sp>
      <p:pic>
        <p:nvPicPr>
          <p:cNvPr id="5" name="图片 4">
            <a:extLst>
              <a:ext uri="{FF2B5EF4-FFF2-40B4-BE49-F238E27FC236}">
                <a16:creationId xmlns:a16="http://schemas.microsoft.com/office/drawing/2014/main" id="{C4E8415F-97F0-44E3-8F37-E8770D388A82}"/>
              </a:ext>
            </a:extLst>
          </p:cNvPr>
          <p:cNvPicPr>
            <a:picLocks noChangeAspect="1"/>
          </p:cNvPicPr>
          <p:nvPr/>
        </p:nvPicPr>
        <p:blipFill>
          <a:blip r:embed="rId6"/>
          <a:stretch>
            <a:fillRect/>
          </a:stretch>
        </p:blipFill>
        <p:spPr>
          <a:xfrm>
            <a:off x="1636085" y="3696364"/>
            <a:ext cx="4382998" cy="2571528"/>
          </a:xfrm>
          <a:prstGeom prst="rect">
            <a:avLst/>
          </a:prstGeom>
        </p:spPr>
      </p:pic>
      <p:pic>
        <p:nvPicPr>
          <p:cNvPr id="7" name="图片 6">
            <a:extLst>
              <a:ext uri="{FF2B5EF4-FFF2-40B4-BE49-F238E27FC236}">
                <a16:creationId xmlns:a16="http://schemas.microsoft.com/office/drawing/2014/main" id="{7217FF7E-A4FB-47E9-B84C-820A2ADF356F}"/>
              </a:ext>
            </a:extLst>
          </p:cNvPr>
          <p:cNvPicPr>
            <a:picLocks noChangeAspect="1"/>
          </p:cNvPicPr>
          <p:nvPr/>
        </p:nvPicPr>
        <p:blipFill>
          <a:blip r:embed="rId7"/>
          <a:stretch>
            <a:fillRect/>
          </a:stretch>
        </p:blipFill>
        <p:spPr>
          <a:xfrm>
            <a:off x="5982027" y="3696364"/>
            <a:ext cx="4371597" cy="2571528"/>
          </a:xfrm>
          <a:prstGeom prst="rect">
            <a:avLst/>
          </a:prstGeom>
        </p:spPr>
      </p:pic>
    </p:spTree>
    <p:extLst>
      <p:ext uri="{BB962C8B-B14F-4D97-AF65-F5344CB8AC3E}">
        <p14:creationId xmlns:p14="http://schemas.microsoft.com/office/powerpoint/2010/main" val="1455552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758606"/>
            <a:ext cx="8659906" cy="3785652"/>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为了解决</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仓库未来发展趋势的预测问题，我们做出了如下贡献：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buAutoNum type="arabicPeriod"/>
            </a:pP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我们首先制作了一份</a:t>
            </a:r>
            <a:r>
              <a:rPr lang="en-US" altLang="zh-CN"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仓库活动指标时间序列数据集</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。数据集中的仓库涵盖各种</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topic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，且包含</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余种编程语言类与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种许可证。总数据量超</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450k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，可用于多种时间配置的时间序列预测任务研究。同时我们在数据处理的最后一步将所有数据放缩到同一个范围，因此可以将大型和小型仓库放在同一个尺度下进行评价。</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buAutoNum type="arabicPeriod"/>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接着我们利用时间序列预测模型对仓库未来的发展趋势进行了准确的预测。为了对未来的发展趋势加以利用。</a:t>
            </a:r>
            <a:r>
              <a:rPr lang="zh-CN" altLang="en-US" sz="20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我们提出了一个基于仓库未来发展趋势的仓库活跃度评估公式</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。该公式提取了我们预测的未来的活动数据的统计指标对仓库进行了活跃度评估，包含对历史信息和未来信息的综合考量。</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971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方法</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6807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2.1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数据集</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37966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6389</TotalTime>
  <Words>5468</Words>
  <Application>Microsoft Office PowerPoint</Application>
  <PresentationFormat>宽屏</PresentationFormat>
  <Paragraphs>380</Paragraphs>
  <Slides>45</Slides>
  <Notes>44</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45</vt:i4>
      </vt:variant>
    </vt:vector>
  </HeadingPairs>
  <TitlesOfParts>
    <vt:vector size="57" baseType="lpstr">
      <vt:lpstr>等线</vt:lpstr>
      <vt:lpstr>等线 Light</vt:lpstr>
      <vt:lpstr>宋体</vt:lpstr>
      <vt:lpstr>微软雅黑</vt:lpstr>
      <vt:lpstr>Arial</vt:lpstr>
      <vt:lpstr>Calibri</vt:lpstr>
      <vt:lpstr>Cambria Math</vt:lpstr>
      <vt:lpstr>Segoe UI Light</vt:lpstr>
      <vt:lpstr>Times New Roman</vt:lpstr>
      <vt:lpstr>Office 主题​​</vt:lpstr>
      <vt:lpstr>1_Office 主题​​</vt:lpstr>
      <vt:lpstr>Document</vt:lpstr>
      <vt:lpstr>基于未来发展趋势的Github仓库活跃度计算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晶然 杨</dc:creator>
  <cp:lastModifiedBy>明 游</cp:lastModifiedBy>
  <cp:revision>679</cp:revision>
  <dcterms:created xsi:type="dcterms:W3CDTF">2023-05-25T15:22:21Z</dcterms:created>
  <dcterms:modified xsi:type="dcterms:W3CDTF">2025-01-02T03:34:25Z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4EA1E6F7751E009EE6316F647B02CBD7</vt:lpwstr>
  </property>
  <property fmtid="{D5CDD505-2E9C-101B-9397-08002B2CF9AE}" pid="3" name="KSOProductBuildVer">
    <vt:lpwstr>2052-4.6.1.7467</vt:lpwstr>
  </property>
  <property fmtid="{D5CDD505-2E9C-101B-9397-08002B2CF9AE}" pid="4" name="MSIP_Label_defa4170-0d19-0005-0004-bc88714345d2_Enabled">
    <vt:lpwstr>true</vt:lpwstr>
  </property>
  <property fmtid="{D5CDD505-2E9C-101B-9397-08002B2CF9AE}" pid="5" name="MSIP_Label_defa4170-0d19-0005-0004-bc88714345d2_SetDate">
    <vt:lpwstr>2023-12-21T02:42:32Z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b4321af5-17f1-43f2-9d06-59f6d7ff5641</vt:lpwstr>
  </property>
  <property fmtid="{D5CDD505-2E9C-101B-9397-08002B2CF9AE}" pid="9" name="MSIP_Label_defa4170-0d19-0005-0004-bc88714345d2_ActionId">
    <vt:lpwstr>139bcfd3-8662-4f88-b518-0cb8fcfb4c68</vt:lpwstr>
  </property>
  <property fmtid="{D5CDD505-2E9C-101B-9397-08002B2CF9AE}" pid="10" name="MSIP_Label_defa4170-0d19-0005-0004-bc88714345d2_ContentBits">
    <vt:lpwstr>0</vt:lpwstr>
  </property>
</Properties>
</file>